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1" name="Google Shape;151;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2" name="Google Shape;152;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154" name="Google Shape;154;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5" name="Google Shape;155;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91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089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281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123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95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91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97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622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094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280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465" name="Google Shape;4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342" name="Google Shape;3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439" name="Google Shape;4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8125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351" name="Google Shape;3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414" name="Google Shape;4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439" name="Google Shape;4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360" name="Google Shape;3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448" name="Google Shape;4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2"/>
        <p:cNvGrpSpPr/>
        <p:nvPr/>
      </p:nvGrpSpPr>
      <p:grpSpPr>
        <a:xfrm>
          <a:off x="0" y="0"/>
          <a:ext cx="0" cy="0"/>
          <a:chOff x="0" y="0"/>
          <a:chExt cx="0" cy="0"/>
        </a:xfrm>
      </p:grpSpPr>
      <p:sp>
        <p:nvSpPr>
          <p:cNvPr id="163" name="Google Shape;163;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65" name="Google Shape;165;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8"/>
        <p:cNvGrpSpPr/>
        <p:nvPr/>
      </p:nvGrpSpPr>
      <p:grpSpPr>
        <a:xfrm>
          <a:off x="0" y="0"/>
          <a:ext cx="0" cy="0"/>
          <a:chOff x="0" y="0"/>
          <a:chExt cx="0" cy="0"/>
        </a:xfrm>
      </p:grpSpPr>
      <p:sp>
        <p:nvSpPr>
          <p:cNvPr id="219" name="Google Shape;219;p1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0" name="Google Shape;220;p11"/>
          <p:cNvSpPr>
            <a:spLocks noGrp="1"/>
          </p:cNvSpPr>
          <p:nvPr>
            <p:ph type="pic" idx="2"/>
          </p:nvPr>
        </p:nvSpPr>
        <p:spPr>
          <a:xfrm>
            <a:off x="5183188" y="987425"/>
            <a:ext cx="6172200" cy="4873500"/>
          </a:xfrm>
          <a:prstGeom prst="rect">
            <a:avLst/>
          </a:prstGeom>
          <a:noFill/>
          <a:ln>
            <a:noFill/>
          </a:ln>
        </p:spPr>
      </p:sp>
      <p:sp>
        <p:nvSpPr>
          <p:cNvPr id="221" name="Google Shape;221;p1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22" name="Google Shape;222;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3" name="Google Shape;223;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4" name="Google Shape;22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12"/>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8" name="Google Shape;228;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9" name="Google Shape;229;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0" name="Google Shape;230;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3" name="Google Shape;233;p1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4" name="Google Shape;234;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5" name="Google Shape;235;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6" name="Google Shape;236;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5" name="Google Shape;245;p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6" name="Google Shape;246;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47" name="Google Shape;247;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48" name="Google Shape;248;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9"/>
        <p:cNvGrpSpPr/>
        <p:nvPr/>
      </p:nvGrpSpPr>
      <p:grpSpPr>
        <a:xfrm>
          <a:off x="0" y="0"/>
          <a:ext cx="0" cy="0"/>
          <a:chOff x="0" y="0"/>
          <a:chExt cx="0" cy="0"/>
        </a:xfrm>
      </p:grpSpPr>
      <p:sp>
        <p:nvSpPr>
          <p:cNvPr id="250" name="Google Shape;250;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51" name="Google Shape;251;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52" name="Google Shape;252;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3"/>
        <p:cNvGrpSpPr/>
        <p:nvPr/>
      </p:nvGrpSpPr>
      <p:grpSpPr>
        <a:xfrm>
          <a:off x="0" y="0"/>
          <a:ext cx="0" cy="0"/>
          <a:chOff x="0" y="0"/>
          <a:chExt cx="0" cy="0"/>
        </a:xfrm>
      </p:grpSpPr>
      <p:sp>
        <p:nvSpPr>
          <p:cNvPr id="254" name="Google Shape;254;p17"/>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5" name="Google Shape;255;p1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56" name="Google Shape;256;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57" name="Google Shape;257;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58" name="Google Shape;258;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9"/>
        <p:cNvGrpSpPr/>
        <p:nvPr/>
      </p:nvGrpSpPr>
      <p:grpSpPr>
        <a:xfrm>
          <a:off x="0" y="0"/>
          <a:ext cx="0" cy="0"/>
          <a:chOff x="0" y="0"/>
          <a:chExt cx="0" cy="0"/>
        </a:xfrm>
      </p:grpSpPr>
      <p:sp>
        <p:nvSpPr>
          <p:cNvPr id="260" name="Google Shape;260;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1" name="Google Shape;261;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62" name="Google Shape;262;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63" name="Google Shape;263;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4"/>
        <p:cNvGrpSpPr/>
        <p:nvPr/>
      </p:nvGrpSpPr>
      <p:grpSpPr>
        <a:xfrm>
          <a:off x="0" y="0"/>
          <a:ext cx="0" cy="0"/>
          <a:chOff x="0" y="0"/>
          <a:chExt cx="0" cy="0"/>
        </a:xfrm>
      </p:grpSpPr>
      <p:sp>
        <p:nvSpPr>
          <p:cNvPr id="265" name="Google Shape;26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6" name="Google Shape;266;p1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7" name="Google Shape;267;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68" name="Google Shape;268;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69" name="Google Shape;269;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2" name="Google Shape;272;p2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73" name="Google Shape;273;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74" name="Google Shape;274;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75" name="Google Shape;275;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6"/>
        <p:cNvGrpSpPr/>
        <p:nvPr/>
      </p:nvGrpSpPr>
      <p:grpSpPr>
        <a:xfrm>
          <a:off x="0" y="0"/>
          <a:ext cx="0" cy="0"/>
          <a:chOff x="0" y="0"/>
          <a:chExt cx="0" cy="0"/>
        </a:xfrm>
      </p:grpSpPr>
      <p:sp>
        <p:nvSpPr>
          <p:cNvPr id="277" name="Google Shape;277;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8" name="Google Shape;278;p21"/>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9" name="Google Shape;279;p21"/>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0" name="Google Shape;280;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81" name="Google Shape;281;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82" name="Google Shape;282;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68"/>
        <p:cNvGrpSpPr/>
        <p:nvPr/>
      </p:nvGrpSpPr>
      <p:grpSpPr>
        <a:xfrm>
          <a:off x="0" y="0"/>
          <a:ext cx="0" cy="0"/>
          <a:chOff x="0" y="0"/>
          <a:chExt cx="0" cy="0"/>
        </a:xfrm>
      </p:grpSpPr>
      <p:sp>
        <p:nvSpPr>
          <p:cNvPr id="169" name="Google Shape;169;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1" name="Google Shape;171;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2" name="Google Shape;172;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3"/>
        <p:cNvGrpSpPr/>
        <p:nvPr/>
      </p:nvGrpSpPr>
      <p:grpSpPr>
        <a:xfrm>
          <a:off x="0" y="0"/>
          <a:ext cx="0" cy="0"/>
          <a:chOff x="0" y="0"/>
          <a:chExt cx="0" cy="0"/>
        </a:xfrm>
      </p:grpSpPr>
      <p:sp>
        <p:nvSpPr>
          <p:cNvPr id="284" name="Google Shape;284;p22"/>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86" name="Google Shape;286;p22"/>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7" name="Google Shape;287;p22"/>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88" name="Google Shape;288;p22"/>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9" name="Google Shape;289;p2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90" name="Google Shape;290;p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91" name="Google Shape;291;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4" name="Google Shape;294;p2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95" name="Google Shape;295;p2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96" name="Google Shape;296;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97" name="Google Shape;297;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298" name="Google Shape;29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9"/>
        <p:cNvGrpSpPr/>
        <p:nvPr/>
      </p:nvGrpSpPr>
      <p:grpSpPr>
        <a:xfrm>
          <a:off x="0" y="0"/>
          <a:ext cx="0" cy="0"/>
          <a:chOff x="0" y="0"/>
          <a:chExt cx="0" cy="0"/>
        </a:xfrm>
      </p:grpSpPr>
      <p:sp>
        <p:nvSpPr>
          <p:cNvPr id="300" name="Google Shape;300;p2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1" name="Google Shape;301;p24"/>
          <p:cNvSpPr>
            <a:spLocks noGrp="1"/>
          </p:cNvSpPr>
          <p:nvPr>
            <p:ph type="pic" idx="2"/>
          </p:nvPr>
        </p:nvSpPr>
        <p:spPr>
          <a:xfrm>
            <a:off x="5183188" y="987425"/>
            <a:ext cx="6172200" cy="4873500"/>
          </a:xfrm>
          <a:prstGeom prst="rect">
            <a:avLst/>
          </a:prstGeom>
          <a:noFill/>
          <a:ln>
            <a:noFill/>
          </a:ln>
        </p:spPr>
      </p:sp>
      <p:sp>
        <p:nvSpPr>
          <p:cNvPr id="302" name="Google Shape;302;p24"/>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303" name="Google Shape;303;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304" name="Google Shape;304;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305" name="Google Shape;305;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8" name="Google Shape;308;p2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09" name="Google Shape;309;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310" name="Google Shape;310;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311" name="Google Shape;311;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2"/>
        <p:cNvGrpSpPr/>
        <p:nvPr/>
      </p:nvGrpSpPr>
      <p:grpSpPr>
        <a:xfrm>
          <a:off x="0" y="0"/>
          <a:ext cx="0" cy="0"/>
          <a:chOff x="0" y="0"/>
          <a:chExt cx="0" cy="0"/>
        </a:xfrm>
      </p:grpSpPr>
      <p:sp>
        <p:nvSpPr>
          <p:cNvPr id="313" name="Google Shape;313;p26"/>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4" name="Google Shape;314;p26"/>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5" name="Google Shape;315;p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316" name="Google Shape;316;p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rgbClr val="888888"/>
              </a:buClr>
              <a:buSzPts val="1400"/>
              <a:buFont typeface="Calibri"/>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317" name="Google Shape;317;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7" name="Google Shape;177;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8" name="Google Shape;178;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9" name="Google Shape;179;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3" name="Google Shape;183;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4" name="Google Shape;184;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
        <p:cNvGrpSpPr/>
        <p:nvPr/>
      </p:nvGrpSpPr>
      <p:grpSpPr>
        <a:xfrm>
          <a:off x="0" y="0"/>
          <a:ext cx="0" cy="0"/>
          <a:chOff x="0" y="0"/>
          <a:chExt cx="0" cy="0"/>
        </a:xfrm>
      </p:grpSpPr>
      <p:sp>
        <p:nvSpPr>
          <p:cNvPr id="186" name="Google Shape;186;p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7" name="Google Shape;187;p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8" name="Google Shape;188;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9" name="Google Shape;189;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0" name="Google Shape;190;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1"/>
        <p:cNvGrpSpPr/>
        <p:nvPr/>
      </p:nvGrpSpPr>
      <p:grpSpPr>
        <a:xfrm>
          <a:off x="0" y="0"/>
          <a:ext cx="0" cy="0"/>
          <a:chOff x="0" y="0"/>
          <a:chExt cx="0" cy="0"/>
        </a:xfrm>
      </p:grpSpPr>
      <p:sp>
        <p:nvSpPr>
          <p:cNvPr id="192" name="Google Shape;192;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4" name="Google Shape;194;p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5" name="Google Shape;195;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6" name="Google Shape;196;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7" name="Google Shape;197;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8"/>
        <p:cNvGrpSpPr/>
        <p:nvPr/>
      </p:nvGrpSpPr>
      <p:grpSpPr>
        <a:xfrm>
          <a:off x="0" y="0"/>
          <a:ext cx="0" cy="0"/>
          <a:chOff x="0" y="0"/>
          <a:chExt cx="0" cy="0"/>
        </a:xfrm>
      </p:grpSpPr>
      <p:sp>
        <p:nvSpPr>
          <p:cNvPr id="199" name="Google Shape;199;p8"/>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8"/>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1" name="Google Shape;201;p8"/>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2" name="Google Shape;202;p8"/>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3" name="Google Shape;203;p8"/>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4" name="Google Shape;204;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5" name="Google Shape;205;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6" name="Google Shape;206;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7"/>
        <p:cNvGrpSpPr/>
        <p:nvPr/>
      </p:nvGrpSpPr>
      <p:grpSpPr>
        <a:xfrm>
          <a:off x="0" y="0"/>
          <a:ext cx="0" cy="0"/>
          <a:chOff x="0" y="0"/>
          <a:chExt cx="0" cy="0"/>
        </a:xfrm>
      </p:grpSpPr>
      <p:sp>
        <p:nvSpPr>
          <p:cNvPr id="208" name="Google Shape;20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9" name="Google Shape;209;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0" name="Google Shape;210;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1"/>
        <p:cNvGrpSpPr/>
        <p:nvPr/>
      </p:nvGrpSpPr>
      <p:grpSpPr>
        <a:xfrm>
          <a:off x="0" y="0"/>
          <a:ext cx="0" cy="0"/>
          <a:chOff x="0" y="0"/>
          <a:chExt cx="0" cy="0"/>
        </a:xfrm>
      </p:grpSpPr>
      <p:sp>
        <p:nvSpPr>
          <p:cNvPr id="212" name="Google Shape;212;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3" name="Google Shape;213;p10"/>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14" name="Google Shape;214;p10"/>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15" name="Google Shape;215;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6" name="Google Shape;216;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7" name="Google Shape;217;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8" name="Google Shape;158;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Google Shape;159;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1" name="Google Shape;161;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 name="Google Shape;239;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0" name="Google Shape;240;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1" name="Google Shape;241;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2" name="Google Shape;242;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sp>
        <p:nvSpPr>
          <p:cNvPr id="322" name="Google Shape;322;p27"/>
          <p:cNvSpPr/>
          <p:nvPr/>
        </p:nvSpPr>
        <p:spPr>
          <a:xfrm>
            <a:off x="-1"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3" name="Google Shape;323;p27" descr="Electronic System"/>
          <p:cNvPicPr preferRelativeResize="0"/>
          <p:nvPr/>
        </p:nvPicPr>
        <p:blipFill rotWithShape="1">
          <a:blip r:embed="rId3">
            <a:alphaModFix/>
          </a:blip>
          <a:srcRect t="279" b="9"/>
          <a:stretch/>
        </p:blipFill>
        <p:spPr>
          <a:xfrm>
            <a:off x="-3047" y="10"/>
            <a:ext cx="12192000" cy="6857989"/>
          </a:xfrm>
          <a:prstGeom prst="rect">
            <a:avLst/>
          </a:prstGeom>
          <a:noFill/>
          <a:ln>
            <a:noFill/>
          </a:ln>
        </p:spPr>
      </p:pic>
      <p:sp>
        <p:nvSpPr>
          <p:cNvPr id="324" name="Google Shape;324;p27"/>
          <p:cNvSpPr/>
          <p:nvPr/>
        </p:nvSpPr>
        <p:spPr>
          <a:xfrm>
            <a:off x="0" y="2207602"/>
            <a:ext cx="12192000" cy="3162000"/>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 name="Google Shape;325;p27"/>
          <p:cNvSpPr txBox="1">
            <a:spLocks noGrp="1"/>
          </p:cNvSpPr>
          <p:nvPr>
            <p:ph type="ctrTitle"/>
          </p:nvPr>
        </p:nvSpPr>
        <p:spPr>
          <a:xfrm>
            <a:off x="1097280" y="325550"/>
            <a:ext cx="10058400" cy="3574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Gill Sans"/>
              <a:buNone/>
            </a:pPr>
            <a:r>
              <a:rPr lang="en-US" sz="5200" b="1">
                <a:solidFill>
                  <a:srgbClr val="FFFFFF"/>
                </a:solidFill>
                <a:latin typeface="Gill Sans"/>
                <a:ea typeface="Gill Sans"/>
                <a:cs typeface="Gill Sans"/>
                <a:sym typeface="Gill Sans"/>
              </a:rPr>
              <a:t>Lab Management System</a:t>
            </a:r>
            <a:endParaRPr/>
          </a:p>
        </p:txBody>
      </p:sp>
      <p:sp>
        <p:nvSpPr>
          <p:cNvPr id="326" name="Google Shape;326;p27"/>
          <p:cNvSpPr txBox="1">
            <a:spLocks noGrp="1"/>
          </p:cNvSpPr>
          <p:nvPr>
            <p:ph type="subTitle" idx="1"/>
          </p:nvPr>
        </p:nvSpPr>
        <p:spPr>
          <a:xfrm>
            <a:off x="1100051" y="4072043"/>
            <a:ext cx="10058400" cy="1282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1800"/>
              <a:buNone/>
            </a:pPr>
            <a:r>
              <a:rPr lang="en-US" sz="1800" b="1">
                <a:solidFill>
                  <a:srgbClr val="FFFFFF"/>
                </a:solidFill>
              </a:rPr>
              <a:t>A Comprehensive Solution for Efficient Computer Lab Sessions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838199" y="18255"/>
            <a:ext cx="10515600" cy="896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Block Diagram</a:t>
            </a:r>
            <a:endParaRPr b="1">
              <a:latin typeface="Arial"/>
              <a:ea typeface="Arial"/>
              <a:cs typeface="Arial"/>
              <a:sym typeface="Arial"/>
            </a:endParaRPr>
          </a:p>
        </p:txBody>
      </p:sp>
      <p:pic>
        <p:nvPicPr>
          <p:cNvPr id="375" name="Google Shape;375;p32" descr="A diagram of a company"/>
          <p:cNvPicPr preferRelativeResize="0">
            <a:picLocks noGrp="1"/>
          </p:cNvPicPr>
          <p:nvPr>
            <p:ph type="body" idx="1"/>
          </p:nvPr>
        </p:nvPicPr>
        <p:blipFill rotWithShape="1">
          <a:blip r:embed="rId3">
            <a:alphaModFix/>
          </a:blip>
          <a:srcRect/>
          <a:stretch/>
        </p:blipFill>
        <p:spPr>
          <a:xfrm>
            <a:off x="1485505" y="802640"/>
            <a:ext cx="9511200" cy="546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title"/>
          </p:nvPr>
        </p:nvSpPr>
        <p:spPr>
          <a:xfrm>
            <a:off x="863600" y="0"/>
            <a:ext cx="10515600" cy="909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a:latin typeface="Arial"/>
                <a:ea typeface="Arial"/>
                <a:cs typeface="Arial"/>
                <a:sym typeface="Arial"/>
              </a:rPr>
              <a:t>Database</a:t>
            </a:r>
            <a:endParaRPr b="1" dirty="0">
              <a:latin typeface="Arial"/>
              <a:ea typeface="Arial"/>
              <a:cs typeface="Arial"/>
              <a:sym typeface="Arial"/>
            </a:endParaRPr>
          </a:p>
        </p:txBody>
      </p:sp>
      <p:sp>
        <p:nvSpPr>
          <p:cNvPr id="3" name="Text Placeholder 2">
            <a:extLst>
              <a:ext uri="{FF2B5EF4-FFF2-40B4-BE49-F238E27FC236}">
                <a16:creationId xmlns:a16="http://schemas.microsoft.com/office/drawing/2014/main" id="{696DBD1B-37A5-A711-4464-F8B501188B41}"/>
              </a:ext>
            </a:extLst>
          </p:cNvPr>
          <p:cNvSpPr>
            <a:spLocks noGrp="1"/>
          </p:cNvSpPr>
          <p:nvPr>
            <p:ph type="body" idx="1"/>
          </p:nvPr>
        </p:nvSpPr>
        <p:spPr/>
        <p:txBody>
          <a:bodyPr/>
          <a:lstStyle/>
          <a:p>
            <a:endParaRPr lang="en-IN"/>
          </a:p>
        </p:txBody>
      </p:sp>
      <p:pic>
        <p:nvPicPr>
          <p:cNvPr id="5" name="Picture 4" descr="A screenshot of a computer">
            <a:extLst>
              <a:ext uri="{FF2B5EF4-FFF2-40B4-BE49-F238E27FC236}">
                <a16:creationId xmlns:a16="http://schemas.microsoft.com/office/drawing/2014/main" id="{8C283068-54DF-F60C-5604-DBB767691F4C}"/>
              </a:ext>
            </a:extLst>
          </p:cNvPr>
          <p:cNvPicPr>
            <a:picLocks noChangeAspect="1"/>
          </p:cNvPicPr>
          <p:nvPr/>
        </p:nvPicPr>
        <p:blipFill>
          <a:blip r:embed="rId3"/>
          <a:stretch>
            <a:fillRect/>
          </a:stretch>
        </p:blipFill>
        <p:spPr>
          <a:xfrm>
            <a:off x="396240" y="909300"/>
            <a:ext cx="11450320" cy="5787942"/>
          </a:xfrm>
          <a:prstGeom prst="rect">
            <a:avLst/>
          </a:prstGeom>
        </p:spPr>
      </p:pic>
    </p:spTree>
    <p:extLst>
      <p:ext uri="{BB962C8B-B14F-4D97-AF65-F5344CB8AC3E}">
        <p14:creationId xmlns:p14="http://schemas.microsoft.com/office/powerpoint/2010/main" val="299812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5" name="Picture 4" descr="A screenshot of a login screen&#10;&#10;Description automatically generated">
            <a:extLst>
              <a:ext uri="{FF2B5EF4-FFF2-40B4-BE49-F238E27FC236}">
                <a16:creationId xmlns:a16="http://schemas.microsoft.com/office/drawing/2014/main" id="{891B7D82-E8EF-98C7-D8E0-222E0F560E8A}"/>
              </a:ext>
            </a:extLst>
          </p:cNvPr>
          <p:cNvPicPr>
            <a:picLocks noChangeAspect="1"/>
          </p:cNvPicPr>
          <p:nvPr/>
        </p:nvPicPr>
        <p:blipFill>
          <a:blip r:embed="rId3"/>
          <a:stretch>
            <a:fillRect/>
          </a:stretch>
        </p:blipFill>
        <p:spPr>
          <a:xfrm>
            <a:off x="1859747" y="1260446"/>
            <a:ext cx="8582111" cy="5333363"/>
          </a:xfrm>
          <a:prstGeom prst="rect">
            <a:avLst/>
          </a:prstGeom>
        </p:spPr>
      </p:pic>
      <p:sp>
        <p:nvSpPr>
          <p:cNvPr id="386" name="Google Shape;386;p34"/>
          <p:cNvSpPr txBox="1">
            <a:spLocks noGrp="1"/>
          </p:cNvSpPr>
          <p:nvPr>
            <p:ph type="title"/>
          </p:nvPr>
        </p:nvSpPr>
        <p:spPr>
          <a:xfrm>
            <a:off x="838200" y="120480"/>
            <a:ext cx="10515600" cy="1049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Login Page-Student Login</a:t>
            </a:r>
            <a:endParaRPr b="1">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a:spLocks noGrp="1"/>
          </p:cNvSpPr>
          <p:nvPr>
            <p:ph type="title"/>
          </p:nvPr>
        </p:nvSpPr>
        <p:spPr>
          <a:xfrm>
            <a:off x="838200" y="186223"/>
            <a:ext cx="10515600" cy="104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Login Page-Faculity Login</a:t>
            </a:r>
            <a:endParaRPr b="1">
              <a:latin typeface="Arial"/>
              <a:ea typeface="Arial"/>
              <a:cs typeface="Arial"/>
              <a:sym typeface="Arial"/>
            </a:endParaRPr>
          </a:p>
        </p:txBody>
      </p:sp>
      <p:pic>
        <p:nvPicPr>
          <p:cNvPr id="5" name="Picture 4" descr="A screenshot of a login and sign in">
            <a:extLst>
              <a:ext uri="{FF2B5EF4-FFF2-40B4-BE49-F238E27FC236}">
                <a16:creationId xmlns:a16="http://schemas.microsoft.com/office/drawing/2014/main" id="{295B9AEE-E701-3B79-E1B4-EDFC6BFB8766}"/>
              </a:ext>
            </a:extLst>
          </p:cNvPr>
          <p:cNvPicPr>
            <a:picLocks noChangeAspect="1"/>
          </p:cNvPicPr>
          <p:nvPr/>
        </p:nvPicPr>
        <p:blipFill>
          <a:blip r:embed="rId3"/>
          <a:stretch>
            <a:fillRect/>
          </a:stretch>
        </p:blipFill>
        <p:spPr>
          <a:xfrm>
            <a:off x="1874495" y="1229023"/>
            <a:ext cx="8724679" cy="54127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7" name="Picture 6" descr="A white screen with a white rectangle">
            <a:extLst>
              <a:ext uri="{FF2B5EF4-FFF2-40B4-BE49-F238E27FC236}">
                <a16:creationId xmlns:a16="http://schemas.microsoft.com/office/drawing/2014/main" id="{90F60AA6-C716-8B43-1583-E6681C92A527}"/>
              </a:ext>
            </a:extLst>
          </p:cNvPr>
          <p:cNvPicPr>
            <a:picLocks noChangeAspect="1"/>
          </p:cNvPicPr>
          <p:nvPr/>
        </p:nvPicPr>
        <p:blipFill>
          <a:blip r:embed="rId3"/>
          <a:stretch>
            <a:fillRect/>
          </a:stretch>
        </p:blipFill>
        <p:spPr>
          <a:xfrm>
            <a:off x="688257" y="1012758"/>
            <a:ext cx="11201344" cy="5583170"/>
          </a:xfrm>
          <a:prstGeom prst="rect">
            <a:avLst/>
          </a:prstGeom>
        </p:spPr>
      </p:pic>
      <p:sp>
        <p:nvSpPr>
          <p:cNvPr id="398" name="Google Shape;398;p36"/>
          <p:cNvSpPr txBox="1">
            <a:spLocks noGrp="1"/>
          </p:cNvSpPr>
          <p:nvPr>
            <p:ph type="title"/>
          </p:nvPr>
        </p:nvSpPr>
        <p:spPr>
          <a:xfrm>
            <a:off x="838200" y="70158"/>
            <a:ext cx="10515600" cy="942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Student DashBoard-Home</a:t>
            </a:r>
            <a:endParaRPr b="1">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6"/>
          <p:cNvSpPr txBox="1">
            <a:spLocks noGrp="1"/>
          </p:cNvSpPr>
          <p:nvPr>
            <p:ph type="title"/>
          </p:nvPr>
        </p:nvSpPr>
        <p:spPr>
          <a:xfrm>
            <a:off x="838200" y="70158"/>
            <a:ext cx="10515600" cy="942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Student DashBoard-Home</a:t>
            </a:r>
            <a:endParaRPr b="1">
              <a:latin typeface="Arial"/>
              <a:ea typeface="Arial"/>
              <a:cs typeface="Arial"/>
              <a:sym typeface="Arial"/>
            </a:endParaRPr>
          </a:p>
        </p:txBody>
      </p:sp>
      <p:pic>
        <p:nvPicPr>
          <p:cNvPr id="3" name="Picture 2" descr="A screenshot of a computer">
            <a:extLst>
              <a:ext uri="{FF2B5EF4-FFF2-40B4-BE49-F238E27FC236}">
                <a16:creationId xmlns:a16="http://schemas.microsoft.com/office/drawing/2014/main" id="{FE3AE344-C41C-A25F-9102-93CCBCDCB0C8}"/>
              </a:ext>
            </a:extLst>
          </p:cNvPr>
          <p:cNvPicPr>
            <a:picLocks noChangeAspect="1"/>
          </p:cNvPicPr>
          <p:nvPr/>
        </p:nvPicPr>
        <p:blipFill rotWithShape="1">
          <a:blip r:embed="rId3"/>
          <a:srcRect t="10813" b="7685"/>
          <a:stretch/>
        </p:blipFill>
        <p:spPr>
          <a:xfrm>
            <a:off x="389448" y="1127760"/>
            <a:ext cx="11612555" cy="5323840"/>
          </a:xfrm>
          <a:prstGeom prst="rect">
            <a:avLst/>
          </a:prstGeom>
        </p:spPr>
      </p:pic>
    </p:spTree>
    <p:extLst>
      <p:ext uri="{BB962C8B-B14F-4D97-AF65-F5344CB8AC3E}">
        <p14:creationId xmlns:p14="http://schemas.microsoft.com/office/powerpoint/2010/main" val="426824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7"/>
          <p:cNvSpPr txBox="1">
            <a:spLocks noGrp="1"/>
          </p:cNvSpPr>
          <p:nvPr>
            <p:ph type="title"/>
          </p:nvPr>
        </p:nvSpPr>
        <p:spPr>
          <a:xfrm>
            <a:off x="838199" y="70157"/>
            <a:ext cx="10515600" cy="913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a:latin typeface="Arial"/>
                <a:ea typeface="Arial"/>
                <a:cs typeface="Arial"/>
                <a:sym typeface="Arial"/>
              </a:rPr>
              <a:t>Student Dashboard -Marks</a:t>
            </a:r>
            <a:endParaRPr b="1" dirty="0">
              <a:latin typeface="Arial"/>
              <a:ea typeface="Arial"/>
              <a:cs typeface="Arial"/>
              <a:sym typeface="Arial"/>
            </a:endParaRPr>
          </a:p>
        </p:txBody>
      </p:sp>
      <p:sp>
        <p:nvSpPr>
          <p:cNvPr id="3" name="Text Placeholder 2">
            <a:extLst>
              <a:ext uri="{FF2B5EF4-FFF2-40B4-BE49-F238E27FC236}">
                <a16:creationId xmlns:a16="http://schemas.microsoft.com/office/drawing/2014/main" id="{3E527286-E50D-5ABF-8F31-233A5E797BB8}"/>
              </a:ext>
            </a:extLst>
          </p:cNvPr>
          <p:cNvSpPr>
            <a:spLocks noGrp="1"/>
          </p:cNvSpPr>
          <p:nvPr>
            <p:ph type="body" idx="1"/>
          </p:nvPr>
        </p:nvSpPr>
        <p:spPr/>
        <p:txBody>
          <a:bodyPr/>
          <a:lstStyle/>
          <a:p>
            <a:endParaRPr lang="en-IN"/>
          </a:p>
        </p:txBody>
      </p:sp>
      <p:pic>
        <p:nvPicPr>
          <p:cNvPr id="5" name="Picture 4" descr="A screenshot of a computer">
            <a:extLst>
              <a:ext uri="{FF2B5EF4-FFF2-40B4-BE49-F238E27FC236}">
                <a16:creationId xmlns:a16="http://schemas.microsoft.com/office/drawing/2014/main" id="{F0467E49-E887-1C6C-7EE4-B40E2E08C0B3}"/>
              </a:ext>
            </a:extLst>
          </p:cNvPr>
          <p:cNvPicPr>
            <a:picLocks noChangeAspect="1"/>
          </p:cNvPicPr>
          <p:nvPr/>
        </p:nvPicPr>
        <p:blipFill>
          <a:blip r:embed="rId3"/>
          <a:stretch>
            <a:fillRect/>
          </a:stretch>
        </p:blipFill>
        <p:spPr>
          <a:xfrm>
            <a:off x="511278" y="983357"/>
            <a:ext cx="11464412" cy="56605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7"/>
          <p:cNvSpPr txBox="1">
            <a:spLocks noGrp="1"/>
          </p:cNvSpPr>
          <p:nvPr>
            <p:ph type="title"/>
          </p:nvPr>
        </p:nvSpPr>
        <p:spPr>
          <a:xfrm>
            <a:off x="838199" y="70157"/>
            <a:ext cx="10515600" cy="913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a:latin typeface="Arial"/>
                <a:ea typeface="Arial"/>
                <a:cs typeface="Arial"/>
                <a:sym typeface="Arial"/>
              </a:rPr>
              <a:t>Student Dashboard -Marks</a:t>
            </a:r>
            <a:endParaRPr b="1" dirty="0">
              <a:latin typeface="Arial"/>
              <a:ea typeface="Arial"/>
              <a:cs typeface="Arial"/>
              <a:sym typeface="Arial"/>
            </a:endParaRPr>
          </a:p>
        </p:txBody>
      </p:sp>
      <p:sp>
        <p:nvSpPr>
          <p:cNvPr id="3" name="Text Placeholder 2">
            <a:extLst>
              <a:ext uri="{FF2B5EF4-FFF2-40B4-BE49-F238E27FC236}">
                <a16:creationId xmlns:a16="http://schemas.microsoft.com/office/drawing/2014/main" id="{3E527286-E50D-5ABF-8F31-233A5E797BB8}"/>
              </a:ext>
            </a:extLst>
          </p:cNvPr>
          <p:cNvSpPr>
            <a:spLocks noGrp="1"/>
          </p:cNvSpPr>
          <p:nvPr>
            <p:ph type="body" idx="1"/>
          </p:nvPr>
        </p:nvSpPr>
        <p:spPr/>
        <p:txBody>
          <a:bodyPr/>
          <a:lstStyle/>
          <a:p>
            <a:endParaRPr lang="en-IN"/>
          </a:p>
        </p:txBody>
      </p:sp>
      <p:pic>
        <p:nvPicPr>
          <p:cNvPr id="4" name="Picture 3" descr="A screenshot of a computer">
            <a:extLst>
              <a:ext uri="{FF2B5EF4-FFF2-40B4-BE49-F238E27FC236}">
                <a16:creationId xmlns:a16="http://schemas.microsoft.com/office/drawing/2014/main" id="{79ECA03F-C20F-221C-02EE-932C705F65B9}"/>
              </a:ext>
            </a:extLst>
          </p:cNvPr>
          <p:cNvPicPr>
            <a:picLocks noChangeAspect="1"/>
          </p:cNvPicPr>
          <p:nvPr/>
        </p:nvPicPr>
        <p:blipFill rotWithShape="1">
          <a:blip r:embed="rId3"/>
          <a:srcRect t="11704" b="7555"/>
          <a:stretch/>
        </p:blipFill>
        <p:spPr>
          <a:xfrm>
            <a:off x="355600" y="1239520"/>
            <a:ext cx="11632734" cy="5283200"/>
          </a:xfrm>
          <a:prstGeom prst="rect">
            <a:avLst/>
          </a:prstGeom>
        </p:spPr>
      </p:pic>
    </p:spTree>
    <p:extLst>
      <p:ext uri="{BB962C8B-B14F-4D97-AF65-F5344CB8AC3E}">
        <p14:creationId xmlns:p14="http://schemas.microsoft.com/office/powerpoint/2010/main" val="2682024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7"/>
          <p:cNvSpPr txBox="1">
            <a:spLocks noGrp="1"/>
          </p:cNvSpPr>
          <p:nvPr>
            <p:ph type="title"/>
          </p:nvPr>
        </p:nvSpPr>
        <p:spPr>
          <a:xfrm>
            <a:off x="838199" y="70157"/>
            <a:ext cx="10515600" cy="913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a:latin typeface="Arial"/>
                <a:ea typeface="Arial"/>
                <a:cs typeface="Arial"/>
                <a:sym typeface="Arial"/>
              </a:rPr>
              <a:t>Student Dashboard -Doubts</a:t>
            </a:r>
            <a:endParaRPr b="1" dirty="0">
              <a:latin typeface="Arial"/>
              <a:ea typeface="Arial"/>
              <a:cs typeface="Arial"/>
              <a:sym typeface="Arial"/>
            </a:endParaRPr>
          </a:p>
        </p:txBody>
      </p:sp>
      <p:pic>
        <p:nvPicPr>
          <p:cNvPr id="2" name="Picture 1">
            <a:extLst>
              <a:ext uri="{FF2B5EF4-FFF2-40B4-BE49-F238E27FC236}">
                <a16:creationId xmlns:a16="http://schemas.microsoft.com/office/drawing/2014/main" id="{436E3D99-8AE5-3389-F1ED-7C8632E6D6E9}"/>
              </a:ext>
            </a:extLst>
          </p:cNvPr>
          <p:cNvPicPr>
            <a:picLocks noChangeAspect="1"/>
          </p:cNvPicPr>
          <p:nvPr/>
        </p:nvPicPr>
        <p:blipFill>
          <a:blip r:embed="rId3"/>
          <a:stretch>
            <a:fillRect/>
          </a:stretch>
        </p:blipFill>
        <p:spPr>
          <a:xfrm>
            <a:off x="788971" y="983357"/>
            <a:ext cx="10822926" cy="5657015"/>
          </a:xfrm>
          <a:prstGeom prst="rect">
            <a:avLst/>
          </a:prstGeom>
        </p:spPr>
      </p:pic>
    </p:spTree>
    <p:extLst>
      <p:ext uri="{BB962C8B-B14F-4D97-AF65-F5344CB8AC3E}">
        <p14:creationId xmlns:p14="http://schemas.microsoft.com/office/powerpoint/2010/main" val="74143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151458"/>
            <a:ext cx="10515600" cy="80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a:latin typeface="Arial"/>
                <a:ea typeface="Arial"/>
                <a:cs typeface="Arial"/>
                <a:sym typeface="Arial"/>
              </a:rPr>
              <a:t>Student </a:t>
            </a:r>
            <a:r>
              <a:rPr lang="en-US" b="1" dirty="0" err="1">
                <a:latin typeface="Arial"/>
                <a:ea typeface="Arial"/>
                <a:cs typeface="Arial"/>
                <a:sym typeface="Arial"/>
              </a:rPr>
              <a:t>DashBoard</a:t>
            </a:r>
            <a:r>
              <a:rPr lang="en-US" b="1" dirty="0">
                <a:latin typeface="Arial"/>
                <a:ea typeface="Arial"/>
                <a:cs typeface="Arial"/>
                <a:sym typeface="Arial"/>
              </a:rPr>
              <a:t>-Change Password</a:t>
            </a:r>
            <a:endParaRPr b="1" dirty="0">
              <a:latin typeface="Arial"/>
              <a:ea typeface="Arial"/>
              <a:cs typeface="Arial"/>
              <a:sym typeface="Arial"/>
            </a:endParaRPr>
          </a:p>
        </p:txBody>
      </p:sp>
      <p:pic>
        <p:nvPicPr>
          <p:cNvPr id="5" name="Picture 4" descr="A screenshot of a computer">
            <a:extLst>
              <a:ext uri="{FF2B5EF4-FFF2-40B4-BE49-F238E27FC236}">
                <a16:creationId xmlns:a16="http://schemas.microsoft.com/office/drawing/2014/main" id="{B35DFDF0-6259-725F-27C7-B86BD49B2933}"/>
              </a:ext>
            </a:extLst>
          </p:cNvPr>
          <p:cNvPicPr>
            <a:picLocks noChangeAspect="1"/>
          </p:cNvPicPr>
          <p:nvPr/>
        </p:nvPicPr>
        <p:blipFill>
          <a:blip r:embed="rId3"/>
          <a:stretch>
            <a:fillRect/>
          </a:stretch>
        </p:blipFill>
        <p:spPr>
          <a:xfrm>
            <a:off x="838200" y="953658"/>
            <a:ext cx="10923639" cy="56723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Google Shape;332;p28"/>
          <p:cNvSpPr/>
          <p:nvPr/>
        </p:nvSpPr>
        <p:spPr>
          <a:xfrm>
            <a:off x="0" y="0"/>
            <a:ext cx="8753988" cy="6857999"/>
          </a:xfrm>
          <a:custGeom>
            <a:avLst/>
            <a:gdLst/>
            <a:ahLst/>
            <a:cxnLst/>
            <a:rect l="l" t="t" r="r" b="b"/>
            <a:pathLst>
              <a:path w="9024730" h="6857999" extrusionOk="0">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3" name="Google Shape;333;p28"/>
          <p:cNvGrpSpPr/>
          <p:nvPr/>
        </p:nvGrpSpPr>
        <p:grpSpPr>
          <a:xfrm>
            <a:off x="2862073" y="285136"/>
            <a:ext cx="3561000" cy="1705234"/>
            <a:chOff x="2373027" y="0"/>
            <a:chExt cx="3561000" cy="1705234"/>
          </a:xfrm>
        </p:grpSpPr>
        <p:sp>
          <p:nvSpPr>
            <p:cNvPr id="334" name="Google Shape;334;p28"/>
            <p:cNvSpPr/>
            <p:nvPr/>
          </p:nvSpPr>
          <p:spPr>
            <a:xfrm>
              <a:off x="2516577" y="0"/>
              <a:ext cx="2728200" cy="1705200"/>
            </a:xfrm>
            <a:custGeom>
              <a:avLst/>
              <a:gdLst/>
              <a:ahLst/>
              <a:cxnLst/>
              <a:rect l="l" t="t" r="r" b="b"/>
              <a:pathLst>
                <a:path w="120000" h="120000" extrusionOk="0">
                  <a:moveTo>
                    <a:pt x="0" y="120000"/>
                  </a:moveTo>
                  <a:quadBezTo>
                    <a:pt x="20000" y="40000"/>
                    <a:pt x="101249" y="15000"/>
                  </a:quadBezTo>
                  <a:lnTo>
                    <a:pt x="100193" y="0"/>
                  </a:lnTo>
                  <a:lnTo>
                    <a:pt x="120000" y="24000"/>
                  </a:lnTo>
                  <a:lnTo>
                    <a:pt x="104418" y="60000"/>
                  </a:lnTo>
                  <a:lnTo>
                    <a:pt x="103362" y="45000"/>
                  </a:lnTo>
                  <a:quadBezTo>
                    <a:pt x="30000" y="55000"/>
                    <a:pt x="0" y="120000"/>
                  </a:quadBezTo>
                  <a:close/>
                </a:path>
              </a:pathLst>
            </a:cu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4598156" y="345793"/>
              <a:ext cx="201900" cy="201900"/>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2373027" y="446734"/>
              <a:ext cx="3561000" cy="1258500"/>
            </a:xfrm>
            <a:prstGeom prst="round2DiagRect">
              <a:avLst>
                <a:gd name="adj1" fmla="val 16667"/>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txBox="1"/>
            <p:nvPr/>
          </p:nvSpPr>
          <p:spPr>
            <a:xfrm>
              <a:off x="2434455" y="508162"/>
              <a:ext cx="3438000" cy="1135500"/>
            </a:xfrm>
            <a:prstGeom prst="rect">
              <a:avLst/>
            </a:prstGeom>
            <a:noFill/>
            <a:ln>
              <a:noFill/>
            </a:ln>
          </p:spPr>
          <p:txBody>
            <a:bodyPr spcFirstLastPara="1" wrap="square" lIns="0" tIns="0" rIns="106950" bIns="0" anchor="t" anchorCtr="0">
              <a:noAutofit/>
            </a:bodyPr>
            <a:lstStyle/>
            <a:p>
              <a:pPr marL="0" marR="0" lvl="0" indent="0" algn="r" rtl="0">
                <a:lnSpc>
                  <a:spcPct val="90000"/>
                </a:lnSpc>
                <a:spcBef>
                  <a:spcPts val="0"/>
                </a:spcBef>
                <a:spcAft>
                  <a:spcPts val="0"/>
                </a:spcAft>
                <a:buClr>
                  <a:schemeClr val="dk1"/>
                </a:buClr>
                <a:buSzPts val="4000"/>
                <a:buFont typeface="Calibri"/>
                <a:buNone/>
              </a:pPr>
              <a:r>
                <a:rPr lang="en-US" sz="4000" b="1" i="0" u="none" strike="noStrike" cap="none" dirty="0">
                  <a:solidFill>
                    <a:schemeClr val="dk1"/>
                  </a:solidFill>
                  <a:latin typeface="Calibri"/>
                  <a:ea typeface="Calibri"/>
                  <a:cs typeface="Calibri"/>
                  <a:sym typeface="Calibri"/>
                </a:rPr>
                <a:t>Project Details</a:t>
              </a:r>
              <a:endParaRPr sz="4000" b="1" i="0" u="none" strike="noStrike" cap="none" dirty="0">
                <a:solidFill>
                  <a:schemeClr val="dk1"/>
                </a:solidFill>
                <a:latin typeface="Calibri"/>
                <a:ea typeface="Calibri"/>
                <a:cs typeface="Calibri"/>
                <a:sym typeface="Calibri"/>
              </a:endParaRPr>
            </a:p>
          </p:txBody>
        </p:sp>
      </p:grpSp>
      <p:pic>
        <p:nvPicPr>
          <p:cNvPr id="338" name="Google Shape;338;p28" descr="User"/>
          <p:cNvPicPr preferRelativeResize="0"/>
          <p:nvPr/>
        </p:nvPicPr>
        <p:blipFill rotWithShape="1">
          <a:blip r:embed="rId3">
            <a:alphaModFix/>
          </a:blip>
          <a:srcRect/>
          <a:stretch/>
        </p:blipFill>
        <p:spPr>
          <a:xfrm>
            <a:off x="8795981" y="1990229"/>
            <a:ext cx="2906973" cy="2906973"/>
          </a:xfrm>
          <a:prstGeom prst="rect">
            <a:avLst/>
          </a:prstGeom>
          <a:noFill/>
          <a:ln>
            <a:noFill/>
          </a:ln>
        </p:spPr>
      </p:pic>
      <p:sp>
        <p:nvSpPr>
          <p:cNvPr id="339" name="Google Shape;339;p28"/>
          <p:cNvSpPr txBox="1"/>
          <p:nvPr/>
        </p:nvSpPr>
        <p:spPr>
          <a:xfrm>
            <a:off x="1229032" y="1990229"/>
            <a:ext cx="6371400" cy="320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chemeClr val="dk1"/>
                </a:solidFill>
                <a:latin typeface="Calibri"/>
                <a:ea typeface="Calibri"/>
                <a:cs typeface="Calibri"/>
                <a:sym typeface="Calibri"/>
              </a:rPr>
              <a:t>Group -7</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rPr>
              <a:t>Members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Arun George</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Deepu Kochumon</a:t>
            </a: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Jibil Joseph</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Jissin Sam Mathew</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151458"/>
            <a:ext cx="10515600" cy="80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err="1">
                <a:latin typeface="Arial"/>
                <a:ea typeface="Arial"/>
                <a:cs typeface="Arial"/>
                <a:sym typeface="Arial"/>
              </a:rPr>
              <a:t>Faculity</a:t>
            </a:r>
            <a:r>
              <a:rPr lang="en-US" b="1" dirty="0">
                <a:latin typeface="Arial"/>
                <a:ea typeface="Arial"/>
                <a:cs typeface="Arial"/>
                <a:sym typeface="Arial"/>
              </a:rPr>
              <a:t> </a:t>
            </a:r>
            <a:r>
              <a:rPr lang="en-US" b="1" dirty="0" err="1">
                <a:latin typeface="Arial"/>
                <a:ea typeface="Arial"/>
                <a:cs typeface="Arial"/>
                <a:sym typeface="Arial"/>
              </a:rPr>
              <a:t>DashBoard</a:t>
            </a:r>
            <a:r>
              <a:rPr lang="en-US" b="1" dirty="0">
                <a:latin typeface="Arial"/>
                <a:ea typeface="Arial"/>
                <a:cs typeface="Arial"/>
                <a:sym typeface="Arial"/>
              </a:rPr>
              <a:t>-Home</a:t>
            </a:r>
            <a:endParaRPr b="1" dirty="0">
              <a:latin typeface="Arial"/>
              <a:ea typeface="Arial"/>
              <a:cs typeface="Arial"/>
              <a:sym typeface="Arial"/>
            </a:endParaRPr>
          </a:p>
        </p:txBody>
      </p:sp>
      <p:pic>
        <p:nvPicPr>
          <p:cNvPr id="3" name="Picture 2" descr="A screenshot of a chat box">
            <a:extLst>
              <a:ext uri="{FF2B5EF4-FFF2-40B4-BE49-F238E27FC236}">
                <a16:creationId xmlns:a16="http://schemas.microsoft.com/office/drawing/2014/main" id="{5304E8CB-5EBD-E0D5-495C-53EAC97F4AC7}"/>
              </a:ext>
            </a:extLst>
          </p:cNvPr>
          <p:cNvPicPr>
            <a:picLocks noChangeAspect="1"/>
          </p:cNvPicPr>
          <p:nvPr/>
        </p:nvPicPr>
        <p:blipFill>
          <a:blip r:embed="rId3"/>
          <a:stretch>
            <a:fillRect/>
          </a:stretch>
        </p:blipFill>
        <p:spPr>
          <a:xfrm>
            <a:off x="427458" y="953658"/>
            <a:ext cx="11538400" cy="5655018"/>
          </a:xfrm>
          <a:prstGeom prst="rect">
            <a:avLst/>
          </a:prstGeom>
        </p:spPr>
      </p:pic>
    </p:spTree>
    <p:extLst>
      <p:ext uri="{BB962C8B-B14F-4D97-AF65-F5344CB8AC3E}">
        <p14:creationId xmlns:p14="http://schemas.microsoft.com/office/powerpoint/2010/main" val="2265829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151458"/>
            <a:ext cx="10515600" cy="80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err="1">
                <a:latin typeface="Arial"/>
                <a:ea typeface="Arial"/>
                <a:cs typeface="Arial"/>
                <a:sym typeface="Arial"/>
              </a:rPr>
              <a:t>Faculity</a:t>
            </a:r>
            <a:r>
              <a:rPr lang="en-US" b="1" dirty="0">
                <a:latin typeface="Arial"/>
                <a:ea typeface="Arial"/>
                <a:cs typeface="Arial"/>
                <a:sym typeface="Arial"/>
              </a:rPr>
              <a:t> </a:t>
            </a:r>
            <a:r>
              <a:rPr lang="en-US" b="1" dirty="0" err="1">
                <a:latin typeface="Arial"/>
                <a:ea typeface="Arial"/>
                <a:cs typeface="Arial"/>
                <a:sym typeface="Arial"/>
              </a:rPr>
              <a:t>DashBoard</a:t>
            </a:r>
            <a:r>
              <a:rPr lang="en-US" b="1" dirty="0">
                <a:latin typeface="Arial"/>
                <a:ea typeface="Arial"/>
                <a:cs typeface="Arial"/>
                <a:sym typeface="Arial"/>
              </a:rPr>
              <a:t>-Course Diary</a:t>
            </a:r>
            <a:endParaRPr b="1" dirty="0">
              <a:latin typeface="Arial"/>
              <a:ea typeface="Arial"/>
              <a:cs typeface="Arial"/>
              <a:sym typeface="Arial"/>
            </a:endParaRPr>
          </a:p>
        </p:txBody>
      </p:sp>
      <p:pic>
        <p:nvPicPr>
          <p:cNvPr id="6" name="Picture 5" descr="A screenshot of a computer">
            <a:extLst>
              <a:ext uri="{FF2B5EF4-FFF2-40B4-BE49-F238E27FC236}">
                <a16:creationId xmlns:a16="http://schemas.microsoft.com/office/drawing/2014/main" id="{E03E4370-3E7C-69E7-E899-76602424D70F}"/>
              </a:ext>
            </a:extLst>
          </p:cNvPr>
          <p:cNvPicPr>
            <a:picLocks noChangeAspect="1"/>
          </p:cNvPicPr>
          <p:nvPr/>
        </p:nvPicPr>
        <p:blipFill>
          <a:blip r:embed="rId3"/>
          <a:stretch>
            <a:fillRect/>
          </a:stretch>
        </p:blipFill>
        <p:spPr>
          <a:xfrm>
            <a:off x="216309" y="953658"/>
            <a:ext cx="11763181" cy="5673284"/>
          </a:xfrm>
          <a:prstGeom prst="rect">
            <a:avLst/>
          </a:prstGeom>
        </p:spPr>
      </p:pic>
    </p:spTree>
    <p:extLst>
      <p:ext uri="{BB962C8B-B14F-4D97-AF65-F5344CB8AC3E}">
        <p14:creationId xmlns:p14="http://schemas.microsoft.com/office/powerpoint/2010/main" val="245901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151458"/>
            <a:ext cx="10515600" cy="802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Faculity DashBoard-Attendance Taking</a:t>
            </a:r>
            <a:endParaRPr lang="en-US" b="1" dirty="0">
              <a:latin typeface="Arial"/>
              <a:ea typeface="Arial"/>
              <a:cs typeface="Arial"/>
              <a:sym typeface="Arial"/>
            </a:endParaRPr>
          </a:p>
        </p:txBody>
      </p:sp>
      <p:pic>
        <p:nvPicPr>
          <p:cNvPr id="3" name="Picture 2" descr="A screenshot of a computer">
            <a:extLst>
              <a:ext uri="{FF2B5EF4-FFF2-40B4-BE49-F238E27FC236}">
                <a16:creationId xmlns:a16="http://schemas.microsoft.com/office/drawing/2014/main" id="{90F3DAC8-FEAE-572A-EE89-99F460933B9E}"/>
              </a:ext>
            </a:extLst>
          </p:cNvPr>
          <p:cNvPicPr>
            <a:picLocks noChangeAspect="1"/>
          </p:cNvPicPr>
          <p:nvPr/>
        </p:nvPicPr>
        <p:blipFill rotWithShape="1">
          <a:blip r:embed="rId3"/>
          <a:srcRect t="10216" b="6188"/>
          <a:stretch/>
        </p:blipFill>
        <p:spPr>
          <a:xfrm>
            <a:off x="233680" y="2101738"/>
            <a:ext cx="6355251" cy="2988421"/>
          </a:xfrm>
          <a:prstGeom prst="rect">
            <a:avLst/>
          </a:prstGeom>
        </p:spPr>
      </p:pic>
      <p:pic>
        <p:nvPicPr>
          <p:cNvPr id="4" name="Picture 3">
            <a:extLst>
              <a:ext uri="{FF2B5EF4-FFF2-40B4-BE49-F238E27FC236}">
                <a16:creationId xmlns:a16="http://schemas.microsoft.com/office/drawing/2014/main" id="{5F2ADEE6-D2EF-AFA8-C403-497592C98801}"/>
              </a:ext>
            </a:extLst>
          </p:cNvPr>
          <p:cNvPicPr>
            <a:picLocks noChangeAspect="1"/>
          </p:cNvPicPr>
          <p:nvPr/>
        </p:nvPicPr>
        <p:blipFill>
          <a:blip r:embed="rId4"/>
          <a:stretch>
            <a:fillRect/>
          </a:stretch>
        </p:blipFill>
        <p:spPr>
          <a:xfrm>
            <a:off x="6792408" y="2101739"/>
            <a:ext cx="5313744" cy="2988420"/>
          </a:xfrm>
          <a:prstGeom prst="rect">
            <a:avLst/>
          </a:prstGeom>
        </p:spPr>
      </p:pic>
    </p:spTree>
    <p:extLst>
      <p:ext uri="{BB962C8B-B14F-4D97-AF65-F5344CB8AC3E}">
        <p14:creationId xmlns:p14="http://schemas.microsoft.com/office/powerpoint/2010/main" val="327390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303858"/>
            <a:ext cx="10515600" cy="802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Arial"/>
              <a:buNone/>
            </a:pPr>
            <a:r>
              <a:rPr lang="en-US" b="1" dirty="0" err="1">
                <a:latin typeface="Arial"/>
                <a:ea typeface="Arial"/>
                <a:cs typeface="Arial"/>
                <a:sym typeface="Arial"/>
              </a:rPr>
              <a:t>Faculity</a:t>
            </a:r>
            <a:r>
              <a:rPr lang="en-US" b="1" dirty="0">
                <a:latin typeface="Arial"/>
                <a:ea typeface="Arial"/>
                <a:cs typeface="Arial"/>
                <a:sym typeface="Arial"/>
              </a:rPr>
              <a:t> </a:t>
            </a:r>
            <a:r>
              <a:rPr lang="en-US" b="1" dirty="0" err="1">
                <a:latin typeface="Arial"/>
                <a:ea typeface="Arial"/>
                <a:cs typeface="Arial"/>
                <a:sym typeface="Arial"/>
              </a:rPr>
              <a:t>DashBoard</a:t>
            </a:r>
            <a:r>
              <a:rPr lang="en-US" b="1" dirty="0">
                <a:latin typeface="Arial"/>
                <a:ea typeface="Arial"/>
                <a:cs typeface="Arial"/>
                <a:sym typeface="Arial"/>
              </a:rPr>
              <a:t>- Home After Attendance Taking</a:t>
            </a:r>
            <a:endParaRPr b="1" dirty="0">
              <a:latin typeface="Arial"/>
              <a:ea typeface="Arial"/>
              <a:cs typeface="Arial"/>
              <a:sym typeface="Arial"/>
            </a:endParaRPr>
          </a:p>
        </p:txBody>
      </p:sp>
      <p:pic>
        <p:nvPicPr>
          <p:cNvPr id="6" name="Picture 5" descr="A screenshot of a computer">
            <a:extLst>
              <a:ext uri="{FF2B5EF4-FFF2-40B4-BE49-F238E27FC236}">
                <a16:creationId xmlns:a16="http://schemas.microsoft.com/office/drawing/2014/main" id="{BE8FF4BE-01BF-9D19-7BA7-68112DEA6B37}"/>
              </a:ext>
            </a:extLst>
          </p:cNvPr>
          <p:cNvPicPr>
            <a:picLocks noChangeAspect="1"/>
          </p:cNvPicPr>
          <p:nvPr/>
        </p:nvPicPr>
        <p:blipFill rotWithShape="1">
          <a:blip r:embed="rId3"/>
          <a:srcRect t="10962" b="7408"/>
          <a:stretch/>
        </p:blipFill>
        <p:spPr>
          <a:xfrm>
            <a:off x="553720" y="1371600"/>
            <a:ext cx="11084560" cy="5089660"/>
          </a:xfrm>
          <a:prstGeom prst="rect">
            <a:avLst/>
          </a:prstGeom>
        </p:spPr>
      </p:pic>
    </p:spTree>
    <p:extLst>
      <p:ext uri="{BB962C8B-B14F-4D97-AF65-F5344CB8AC3E}">
        <p14:creationId xmlns:p14="http://schemas.microsoft.com/office/powerpoint/2010/main" val="38380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151458"/>
            <a:ext cx="10515600" cy="80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err="1">
                <a:latin typeface="Arial"/>
                <a:ea typeface="Arial"/>
                <a:cs typeface="Arial"/>
                <a:sym typeface="Arial"/>
              </a:rPr>
              <a:t>Faculity</a:t>
            </a:r>
            <a:r>
              <a:rPr lang="en-US" b="1" dirty="0">
                <a:latin typeface="Arial"/>
                <a:ea typeface="Arial"/>
                <a:cs typeface="Arial"/>
                <a:sym typeface="Arial"/>
              </a:rPr>
              <a:t> </a:t>
            </a:r>
            <a:r>
              <a:rPr lang="en-US" b="1" dirty="0" err="1">
                <a:latin typeface="Arial"/>
                <a:ea typeface="Arial"/>
                <a:cs typeface="Arial"/>
                <a:sym typeface="Arial"/>
              </a:rPr>
              <a:t>DashBoard</a:t>
            </a:r>
            <a:r>
              <a:rPr lang="en-US" b="1" dirty="0">
                <a:latin typeface="Arial"/>
                <a:ea typeface="Arial"/>
                <a:cs typeface="Arial"/>
                <a:sym typeface="Arial"/>
              </a:rPr>
              <a:t>-Doubts</a:t>
            </a:r>
            <a:endParaRPr b="1" dirty="0">
              <a:latin typeface="Arial"/>
              <a:ea typeface="Arial"/>
              <a:cs typeface="Arial"/>
              <a:sym typeface="Arial"/>
            </a:endParaRPr>
          </a:p>
        </p:txBody>
      </p:sp>
      <p:pic>
        <p:nvPicPr>
          <p:cNvPr id="3" name="Picture 2" descr="A screenshot of a chat">
            <a:extLst>
              <a:ext uri="{FF2B5EF4-FFF2-40B4-BE49-F238E27FC236}">
                <a16:creationId xmlns:a16="http://schemas.microsoft.com/office/drawing/2014/main" id="{7D8184F8-25A3-3D9D-4D7F-7350E9F7EE67}"/>
              </a:ext>
            </a:extLst>
          </p:cNvPr>
          <p:cNvPicPr>
            <a:picLocks noChangeAspect="1"/>
          </p:cNvPicPr>
          <p:nvPr/>
        </p:nvPicPr>
        <p:blipFill>
          <a:blip r:embed="rId3"/>
          <a:stretch>
            <a:fillRect/>
          </a:stretch>
        </p:blipFill>
        <p:spPr>
          <a:xfrm>
            <a:off x="670560" y="953658"/>
            <a:ext cx="10850880" cy="5747575"/>
          </a:xfrm>
          <a:prstGeom prst="rect">
            <a:avLst/>
          </a:prstGeom>
        </p:spPr>
      </p:pic>
    </p:spTree>
    <p:extLst>
      <p:ext uri="{BB962C8B-B14F-4D97-AF65-F5344CB8AC3E}">
        <p14:creationId xmlns:p14="http://schemas.microsoft.com/office/powerpoint/2010/main" val="14381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8200" y="151458"/>
            <a:ext cx="10515600" cy="80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err="1">
                <a:latin typeface="Arial"/>
                <a:ea typeface="Arial"/>
                <a:cs typeface="Arial"/>
                <a:sym typeface="Arial"/>
              </a:rPr>
              <a:t>Faculity</a:t>
            </a:r>
            <a:r>
              <a:rPr lang="en-US" b="1" dirty="0">
                <a:latin typeface="Arial"/>
                <a:ea typeface="Arial"/>
                <a:cs typeface="Arial"/>
                <a:sym typeface="Arial"/>
              </a:rPr>
              <a:t> </a:t>
            </a:r>
            <a:r>
              <a:rPr lang="en-US" b="1" dirty="0" err="1">
                <a:latin typeface="Arial"/>
                <a:ea typeface="Arial"/>
                <a:cs typeface="Arial"/>
                <a:sym typeface="Arial"/>
              </a:rPr>
              <a:t>DashBoard</a:t>
            </a:r>
            <a:r>
              <a:rPr lang="en-US" b="1" dirty="0">
                <a:latin typeface="Arial"/>
                <a:ea typeface="Arial"/>
                <a:cs typeface="Arial"/>
                <a:sym typeface="Arial"/>
              </a:rPr>
              <a:t>-Change Password</a:t>
            </a:r>
            <a:endParaRPr b="1" dirty="0">
              <a:latin typeface="Arial"/>
              <a:ea typeface="Arial"/>
              <a:cs typeface="Arial"/>
              <a:sym typeface="Arial"/>
            </a:endParaRPr>
          </a:p>
        </p:txBody>
      </p:sp>
      <p:pic>
        <p:nvPicPr>
          <p:cNvPr id="3" name="Picture 2" descr="A screenshot of a computer">
            <a:extLst>
              <a:ext uri="{FF2B5EF4-FFF2-40B4-BE49-F238E27FC236}">
                <a16:creationId xmlns:a16="http://schemas.microsoft.com/office/drawing/2014/main" id="{4BB5375B-2F99-E592-78CA-199E2065C15C}"/>
              </a:ext>
            </a:extLst>
          </p:cNvPr>
          <p:cNvPicPr>
            <a:picLocks noChangeAspect="1"/>
          </p:cNvPicPr>
          <p:nvPr/>
        </p:nvPicPr>
        <p:blipFill>
          <a:blip r:embed="rId3"/>
          <a:stretch>
            <a:fillRect/>
          </a:stretch>
        </p:blipFill>
        <p:spPr>
          <a:xfrm>
            <a:off x="895047" y="953658"/>
            <a:ext cx="10717833" cy="5626862"/>
          </a:xfrm>
          <a:prstGeom prst="rect">
            <a:avLst/>
          </a:prstGeom>
        </p:spPr>
      </p:pic>
    </p:spTree>
    <p:extLst>
      <p:ext uri="{BB962C8B-B14F-4D97-AF65-F5344CB8AC3E}">
        <p14:creationId xmlns:p14="http://schemas.microsoft.com/office/powerpoint/2010/main" val="358981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42"/>
          <p:cNvSpPr/>
          <p:nvPr/>
        </p:nvSpPr>
        <p:spPr>
          <a:xfrm>
            <a:off x="-1147" y="-5"/>
            <a:ext cx="12193149" cy="2196409"/>
          </a:xfrm>
          <a:custGeom>
            <a:avLst/>
            <a:gdLst/>
            <a:ahLst/>
            <a:cxnLst/>
            <a:rect l="l" t="t" r="r" b="b"/>
            <a:pathLst>
              <a:path w="12193149" h="3171710" extrusionOk="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42"/>
          <p:cNvSpPr txBox="1">
            <a:spLocks noGrp="1"/>
          </p:cNvSpPr>
          <p:nvPr>
            <p:ph type="title"/>
          </p:nvPr>
        </p:nvSpPr>
        <p:spPr>
          <a:xfrm>
            <a:off x="1137036" y="548640"/>
            <a:ext cx="9916500" cy="1188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400"/>
              <a:buFont typeface="Arial"/>
              <a:buNone/>
            </a:pPr>
            <a:r>
              <a:rPr lang="en-US" b="1">
                <a:solidFill>
                  <a:srgbClr val="262626"/>
                </a:solidFill>
                <a:latin typeface="Arial"/>
                <a:ea typeface="Arial"/>
                <a:cs typeface="Arial"/>
                <a:sym typeface="Arial"/>
              </a:rPr>
              <a:t>Conclusion</a:t>
            </a:r>
            <a:endParaRPr/>
          </a:p>
        </p:txBody>
      </p:sp>
      <p:sp>
        <p:nvSpPr>
          <p:cNvPr id="462" name="Google Shape;462;p42"/>
          <p:cNvSpPr txBox="1">
            <a:spLocks noGrp="1"/>
          </p:cNvSpPr>
          <p:nvPr>
            <p:ph type="body" idx="1"/>
          </p:nvPr>
        </p:nvSpPr>
        <p:spPr>
          <a:xfrm>
            <a:off x="1849832" y="1881161"/>
            <a:ext cx="8276100" cy="36852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262626"/>
              </a:buClr>
              <a:buSzPts val="2800"/>
              <a:buChar char="•"/>
            </a:pPr>
            <a:r>
              <a:rPr lang="en-US">
                <a:solidFill>
                  <a:srgbClr val="262626"/>
                </a:solidFill>
              </a:rPr>
              <a:t> The Computer Lab Management System presented in this project seeks to create a harmonious and efficient learning environment for both students and faculty. By addressing key aspects such as schedules, attendance, coding errors, student feedback, and faculty communication, the system aims to foster a collaborative and effective computer lab experience.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7D4A51-A7DB-5F7B-D1AE-0E12EEEFB667}"/>
              </a:ext>
            </a:extLst>
          </p:cNvPr>
          <p:cNvPicPr>
            <a:picLocks noChangeAspect="1"/>
          </p:cNvPicPr>
          <p:nvPr/>
        </p:nvPicPr>
        <p:blipFill>
          <a:blip r:embed="rId2"/>
          <a:stretch>
            <a:fillRect/>
          </a:stretch>
        </p:blipFill>
        <p:spPr>
          <a:xfrm>
            <a:off x="101600" y="-69305"/>
            <a:ext cx="12192000" cy="2194560"/>
          </a:xfrm>
          <a:prstGeom prst="rect">
            <a:avLst/>
          </a:prstGeom>
        </p:spPr>
      </p:pic>
      <p:sp>
        <p:nvSpPr>
          <p:cNvPr id="2" name="Title 1">
            <a:extLst>
              <a:ext uri="{FF2B5EF4-FFF2-40B4-BE49-F238E27FC236}">
                <a16:creationId xmlns:a16="http://schemas.microsoft.com/office/drawing/2014/main" id="{97D99C0E-75F7-70EF-CA71-7C0534AED4E2}"/>
              </a:ext>
            </a:extLst>
          </p:cNvPr>
          <p:cNvSpPr>
            <a:spLocks noGrp="1"/>
          </p:cNvSpPr>
          <p:nvPr>
            <p:ph type="title"/>
          </p:nvPr>
        </p:nvSpPr>
        <p:spPr/>
        <p:txBody>
          <a:bodyPr/>
          <a:lstStyle/>
          <a:p>
            <a:pPr algn="ctr"/>
            <a:r>
              <a:rPr lang="en-US" b="1" dirty="0">
                <a:latin typeface="+mj-lt"/>
              </a:rPr>
              <a:t>References</a:t>
            </a:r>
            <a:endParaRPr lang="en-IN" b="1" dirty="0">
              <a:latin typeface="+mj-lt"/>
            </a:endParaRPr>
          </a:p>
        </p:txBody>
      </p:sp>
      <p:sp>
        <p:nvSpPr>
          <p:cNvPr id="3" name="Text Placeholder 2">
            <a:extLst>
              <a:ext uri="{FF2B5EF4-FFF2-40B4-BE49-F238E27FC236}">
                <a16:creationId xmlns:a16="http://schemas.microsoft.com/office/drawing/2014/main" id="{655B8CE6-8D37-2310-16DD-AD4F1B2E0872}"/>
              </a:ext>
            </a:extLst>
          </p:cNvPr>
          <p:cNvSpPr>
            <a:spLocks noGrp="1"/>
          </p:cNvSpPr>
          <p:nvPr>
            <p:ph type="body" idx="1"/>
          </p:nvPr>
        </p:nvSpPr>
        <p:spPr>
          <a:xfrm>
            <a:off x="838200" y="2313305"/>
            <a:ext cx="10515600" cy="4351200"/>
          </a:xfrm>
        </p:spPr>
        <p:txBody>
          <a:bodyPr>
            <a:normAutofit/>
          </a:bodyPr>
          <a:lstStyle/>
          <a:p>
            <a:pPr marL="342900" marR="0" lvl="0" indent="-342900" algn="just">
              <a:lnSpc>
                <a:spcPct val="103000"/>
              </a:lnSpc>
              <a:spcBef>
                <a:spcPts val="0"/>
              </a:spcBef>
              <a:spcAft>
                <a:spcPts val="5"/>
              </a:spcAft>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Patel, R., Desai, K., Shah, M., &amp; Patel, N. (2023). "Design and Implementation of Lab Management System." International Journal of Engineering Research and Applications, 10(5), 120-125.</a:t>
            </a:r>
          </a:p>
          <a:p>
            <a:pPr marL="342900" marR="0" lvl="0" indent="-342900" algn="just">
              <a:lnSpc>
                <a:spcPct val="103000"/>
              </a:lnSpc>
              <a:spcBef>
                <a:spcPts val="0"/>
              </a:spcBef>
              <a:spcAft>
                <a:spcPts val="5"/>
              </a:spcAft>
              <a:buFont typeface="+mj-lt"/>
              <a:buAutoNum type="arabicPeriod"/>
            </a:pPr>
            <a:endPar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3000"/>
              </a:lnSpc>
              <a:spcBef>
                <a:spcPts val="0"/>
              </a:spcBef>
              <a:spcAft>
                <a:spcPts val="5"/>
              </a:spcAft>
              <a:buFont typeface="+mj-lt"/>
              <a:buAutoNum type="arabicPeriod"/>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Sharma, S., Singh, A., Gupta, R., &amp; Kumar, V. (2022). "Enhancing Educational Efficiency: A Study on Lab Management Systems." Journal of Computer Science and Information Technology, 8(3), 45-51.</a:t>
            </a:r>
          </a:p>
          <a:p>
            <a:pPr marL="342900" marR="0" lvl="0" indent="-342900" algn="just">
              <a:lnSpc>
                <a:spcPct val="103000"/>
              </a:lnSpc>
              <a:spcBef>
                <a:spcPts val="0"/>
              </a:spcBef>
              <a:spcAft>
                <a:spcPts val="5"/>
              </a:spcAft>
              <a:buFont typeface="+mj-lt"/>
              <a:buAutoNum type="arabicPeriod"/>
            </a:pPr>
            <a:endPar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3000"/>
              </a:lnSpc>
              <a:spcBef>
                <a:spcPts val="0"/>
              </a:spcBef>
              <a:spcAft>
                <a:spcPts val="5"/>
              </a:spcAft>
              <a:buFont typeface="+mj-lt"/>
              <a:buAutoNum type="arabicPeriod"/>
            </a:pPr>
            <a:r>
              <a:rPr lang="en-US" sz="1800" kern="100" dirty="0" err="1">
                <a:solidFill>
                  <a:srgbClr val="000000"/>
                </a:solidFill>
                <a:latin typeface="Calibri" panose="020F0502020204030204" pitchFamily="34" charset="0"/>
                <a:ea typeface="Calibri" panose="020F0502020204030204" pitchFamily="34" charset="0"/>
                <a:cs typeface="Calibri" panose="020F0502020204030204" pitchFamily="34" charset="0"/>
              </a:rPr>
              <a:t>Brototype</a:t>
            </a:r>
            <a:r>
              <a:rPr lang="en-US" sz="1800" kern="1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1800" kern="100" dirty="0" err="1">
                <a:solidFill>
                  <a:srgbClr val="000000"/>
                </a:solidFill>
                <a:latin typeface="Calibri" panose="020F0502020204030204" pitchFamily="34" charset="0"/>
                <a:ea typeface="Calibri" panose="020F0502020204030204" pitchFamily="34" charset="0"/>
                <a:cs typeface="Calibri" panose="020F0502020204030204" pitchFamily="34" charset="0"/>
              </a:rPr>
              <a:t>Youtube</a:t>
            </a:r>
            <a:r>
              <a:rPr lang="en-US" sz="1800" kern="100" dirty="0">
                <a:solidFill>
                  <a:srgbClr val="000000"/>
                </a:solidFill>
                <a:latin typeface="Calibri" panose="020F0502020204030204" pitchFamily="34" charset="0"/>
                <a:ea typeface="Calibri" panose="020F0502020204030204" pitchFamily="34" charset="0"/>
                <a:cs typeface="Calibri" panose="020F0502020204030204" pitchFamily="34" charset="0"/>
              </a:rPr>
              <a:t> Channel</a:t>
            </a:r>
            <a:endPar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3000"/>
              </a:lnSpc>
              <a:spcBef>
                <a:spcPts val="0"/>
              </a:spcBef>
              <a:spcAft>
                <a:spcPts val="5"/>
              </a:spcAft>
              <a:buFont typeface="+mj-lt"/>
              <a:buAutoNum type="arabicPeriod"/>
            </a:pP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03000"/>
              </a:lnSpc>
              <a:spcBef>
                <a:spcPts val="0"/>
              </a:spcBef>
              <a:spcAft>
                <a:spcPts val="5"/>
              </a:spcAft>
              <a:buFont typeface="+mj-lt"/>
              <a:buAutoNum type="arabicPeriod"/>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70369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3"/>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468" name="Google Shape;468;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469" name="Google Shape;469;p43"/>
          <p:cNvSpPr/>
          <p:nvPr/>
        </p:nvSpPr>
        <p:spPr>
          <a:xfrm>
            <a:off x="0" y="0"/>
            <a:ext cx="12192000" cy="6858000"/>
          </a:xfrm>
          <a:custGeom>
            <a:avLst/>
            <a:gdLst/>
            <a:ahLst/>
            <a:cxnLst/>
            <a:rect l="l" t="t" r="r" b="b"/>
            <a:pathLst>
              <a:path w="12192000" h="6858000" extrusionOk="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lt2">
              <a:alpha val="4941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0" name="Google Shape;470;p43"/>
          <p:cNvSpPr txBox="1">
            <a:spLocks noGrp="1"/>
          </p:cNvSpPr>
          <p:nvPr>
            <p:ph type="title"/>
          </p:nvPr>
        </p:nvSpPr>
        <p:spPr>
          <a:xfrm>
            <a:off x="1524000" y="4063296"/>
            <a:ext cx="9144000" cy="1152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Thank You</a:t>
            </a:r>
            <a:endParaRPr/>
          </a:p>
        </p:txBody>
      </p:sp>
      <p:pic>
        <p:nvPicPr>
          <p:cNvPr id="471" name="Google Shape;471;p43" descr="Smiling Face with No Fill"/>
          <p:cNvPicPr preferRelativeResize="0"/>
          <p:nvPr/>
        </p:nvPicPr>
        <p:blipFill rotWithShape="1">
          <a:blip r:embed="rId3">
            <a:alphaModFix/>
          </a:blip>
          <a:srcRect/>
          <a:stretch/>
        </p:blipFill>
        <p:spPr>
          <a:xfrm>
            <a:off x="5037344" y="1532408"/>
            <a:ext cx="1839836" cy="18398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sp>
        <p:nvSpPr>
          <p:cNvPr id="344" name="Google Shape;34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29"/>
          <p:cNvSpPr/>
          <p:nvPr/>
        </p:nvSpPr>
        <p:spPr>
          <a:xfrm>
            <a:off x="0" y="0"/>
            <a:ext cx="6748937" cy="6858000"/>
          </a:xfrm>
          <a:custGeom>
            <a:avLst/>
            <a:gdLst/>
            <a:ahLst/>
            <a:cxnLst/>
            <a:rect l="l" t="t" r="r" b="b"/>
            <a:pathLst>
              <a:path w="6568309" h="6858000" extrusionOk="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29"/>
          <p:cNvSpPr txBox="1">
            <a:spLocks noGrp="1"/>
          </p:cNvSpPr>
          <p:nvPr>
            <p:ph type="title"/>
          </p:nvPr>
        </p:nvSpPr>
        <p:spPr>
          <a:xfrm>
            <a:off x="1137034" y="609600"/>
            <a:ext cx="4784700" cy="1330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dk1"/>
                </a:solidFill>
                <a:latin typeface="Arial"/>
                <a:ea typeface="Arial"/>
                <a:cs typeface="Arial"/>
                <a:sym typeface="Arial"/>
              </a:rPr>
              <a:t>Introduction</a:t>
            </a:r>
            <a:endParaRPr/>
          </a:p>
        </p:txBody>
      </p:sp>
      <p:sp>
        <p:nvSpPr>
          <p:cNvPr id="347" name="Google Shape;347;p29"/>
          <p:cNvSpPr txBox="1">
            <a:spLocks noGrp="1"/>
          </p:cNvSpPr>
          <p:nvPr>
            <p:ph type="body" idx="1"/>
          </p:nvPr>
        </p:nvSpPr>
        <p:spPr>
          <a:xfrm>
            <a:off x="1137034" y="2194102"/>
            <a:ext cx="4437900" cy="39087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1900"/>
              <a:t>The Lab Management System proposed in this project is a comprehensive solution designed to enhance the efficiency and effectiveness of computer lab sessions...</a:t>
            </a:r>
            <a:endParaRPr/>
          </a:p>
          <a:p>
            <a:pPr marL="228600" lvl="0" indent="-228600" algn="l" rtl="0">
              <a:lnSpc>
                <a:spcPct val="90000"/>
              </a:lnSpc>
              <a:spcBef>
                <a:spcPts val="1000"/>
              </a:spcBef>
              <a:spcAft>
                <a:spcPts val="0"/>
              </a:spcAft>
              <a:buClr>
                <a:schemeClr val="dk1"/>
              </a:buClr>
              <a:buSzPts val="2800"/>
              <a:buChar char="•"/>
            </a:pPr>
            <a:r>
              <a:rPr lang="en-US" sz="1900"/>
              <a:t>We present a Lab Management System designed to enhance computer lab efficiency for both students and faculty.</a:t>
            </a:r>
            <a:endParaRPr/>
          </a:p>
          <a:p>
            <a:pPr marL="228600" lvl="0" indent="-228600" algn="l" rtl="0">
              <a:lnSpc>
                <a:spcPct val="90000"/>
              </a:lnSpc>
              <a:spcBef>
                <a:spcPts val="1000"/>
              </a:spcBef>
              <a:spcAft>
                <a:spcPts val="0"/>
              </a:spcAft>
              <a:buClr>
                <a:schemeClr val="dk1"/>
              </a:buClr>
              <a:buSzPts val="2800"/>
              <a:buChar char="•"/>
            </a:pPr>
            <a:r>
              <a:rPr lang="en-US" sz="1900"/>
              <a:t>It assists students in various ways but also contributes to enhancing their overall capabilities and academic performance.</a:t>
            </a:r>
            <a:endParaRPr/>
          </a:p>
          <a:p>
            <a:pPr marL="228600" lvl="0" indent="-50800" algn="l" rtl="0">
              <a:lnSpc>
                <a:spcPct val="90000"/>
              </a:lnSpc>
              <a:spcBef>
                <a:spcPts val="1000"/>
              </a:spcBef>
              <a:spcAft>
                <a:spcPts val="0"/>
              </a:spcAft>
              <a:buClr>
                <a:schemeClr val="dk1"/>
              </a:buClr>
              <a:buSzPts val="2800"/>
              <a:buNone/>
            </a:pPr>
            <a:endParaRPr sz="1900"/>
          </a:p>
        </p:txBody>
      </p:sp>
      <p:pic>
        <p:nvPicPr>
          <p:cNvPr id="348" name="Google Shape;348;p29" descr="Computer"/>
          <p:cNvPicPr preferRelativeResize="0"/>
          <p:nvPr/>
        </p:nvPicPr>
        <p:blipFill rotWithShape="1">
          <a:blip r:embed="rId3">
            <a:alphaModFix/>
          </a:blip>
          <a:srcRect/>
          <a:stretch/>
        </p:blipFill>
        <p:spPr>
          <a:xfrm>
            <a:off x="6880610" y="1071282"/>
            <a:ext cx="4737650" cy="473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 name="Google Shape;442;p40"/>
          <p:cNvSpPr/>
          <p:nvPr/>
        </p:nvSpPr>
        <p:spPr>
          <a:xfrm>
            <a:off x="0" y="-182876"/>
            <a:ext cx="12192000" cy="2297446"/>
          </a:xfrm>
          <a:custGeom>
            <a:avLst/>
            <a:gdLst/>
            <a:ahLst/>
            <a:cxnLst/>
            <a:rect l="l" t="t" r="r" b="b"/>
            <a:pathLst>
              <a:path w="12192000" h="2079137" extrusionOk="0">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40"/>
          <p:cNvSpPr txBox="1">
            <a:spLocks noGrp="1"/>
          </p:cNvSpPr>
          <p:nvPr>
            <p:ph type="title"/>
          </p:nvPr>
        </p:nvSpPr>
        <p:spPr>
          <a:xfrm>
            <a:off x="1137036" y="548640"/>
            <a:ext cx="9543300" cy="1188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dirty="0">
                <a:solidFill>
                  <a:srgbClr val="262626"/>
                </a:solidFill>
                <a:latin typeface="Arial"/>
                <a:ea typeface="Arial"/>
                <a:cs typeface="Arial"/>
                <a:sym typeface="Arial"/>
              </a:rPr>
              <a:t>Literature Survey</a:t>
            </a:r>
            <a:endParaRPr b="1" dirty="0">
              <a:solidFill>
                <a:srgbClr val="262626"/>
              </a:solidFill>
              <a:latin typeface="Arial"/>
              <a:ea typeface="Arial"/>
              <a:cs typeface="Arial"/>
              <a:sym typeface="Arial"/>
            </a:endParaRPr>
          </a:p>
        </p:txBody>
      </p:sp>
      <p:sp>
        <p:nvSpPr>
          <p:cNvPr id="444" name="Google Shape;444;p40"/>
          <p:cNvSpPr txBox="1">
            <a:spLocks noGrp="1"/>
          </p:cNvSpPr>
          <p:nvPr>
            <p:ph type="body" idx="1"/>
          </p:nvPr>
        </p:nvSpPr>
        <p:spPr>
          <a:xfrm>
            <a:off x="797560" y="1818520"/>
            <a:ext cx="10596880" cy="4277360"/>
          </a:xfrm>
          <a:prstGeom prst="rect">
            <a:avLst/>
          </a:prstGeom>
          <a:noFill/>
          <a:ln>
            <a:noFill/>
          </a:ln>
        </p:spPr>
        <p:txBody>
          <a:bodyPr spcFirstLastPara="1" wrap="square" lIns="91425" tIns="45700" rIns="91425" bIns="45700" anchor="ctr" anchorCtr="0">
            <a:noAutofit/>
          </a:bodyPr>
          <a:lstStyle/>
          <a:p>
            <a:pPr marL="571500">
              <a:buSzPct val="235293"/>
            </a:pPr>
            <a:r>
              <a:rPr lang="en-US" sz="24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Review of Lab Management System Techniques" </a:t>
            </a:r>
            <a:r>
              <a:rPr lang="en-US"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Ananya Patel, Rajesh Kumar, and Neha Sharma. This review article summarizes the techniques used for lab management system, including scheduling optimization, attendance tracking, and student feedback analysis. It also discusses the challenges of lab management system implementation and future research directions.</a:t>
            </a:r>
          </a:p>
          <a:p>
            <a:pPr marL="571500">
              <a:buSzPct val="235293"/>
            </a:pPr>
            <a:r>
              <a:rPr lang="en-US" sz="24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"Student Feedback Management: A Review and Framework for Analysis in Lab Management Systems" </a:t>
            </a:r>
            <a:r>
              <a:rPr lang="en-US"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Meena Suresh, Sneha Patel, and Karthik Reddy. This article reviews the literature on student feedback management in lab management systems and proposes a framework for analyzing student feedback data. The framework includes three stages: feedback collection, analysis, and implementation.</a:t>
            </a:r>
            <a:endParaRPr lang="en-IN"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5" name="Google Shape;445;p40"/>
          <p:cNvSpPr/>
          <p:nvPr/>
        </p:nvSpPr>
        <p:spPr>
          <a:xfrm>
            <a:off x="2224586" y="5970896"/>
            <a:ext cx="9969955" cy="886214"/>
          </a:xfrm>
          <a:custGeom>
            <a:avLst/>
            <a:gdLst/>
            <a:ahLst/>
            <a:cxnLst/>
            <a:rect l="l" t="t" r="r" b="b"/>
            <a:pathLst>
              <a:path w="9517857" h="918356" extrusionOk="0">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747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 name="Google Shape;354;p30"/>
          <p:cNvSpPr/>
          <p:nvPr/>
        </p:nvSpPr>
        <p:spPr>
          <a:xfrm>
            <a:off x="0" y="0"/>
            <a:ext cx="6748937" cy="6858000"/>
          </a:xfrm>
          <a:custGeom>
            <a:avLst/>
            <a:gdLst/>
            <a:ahLst/>
            <a:cxnLst/>
            <a:rect l="l" t="t" r="r" b="b"/>
            <a:pathLst>
              <a:path w="6568309" h="6858000" extrusionOk="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Google Shape;355;p30"/>
          <p:cNvSpPr txBox="1">
            <a:spLocks noGrp="1"/>
          </p:cNvSpPr>
          <p:nvPr>
            <p:ph type="title"/>
          </p:nvPr>
        </p:nvSpPr>
        <p:spPr>
          <a:xfrm>
            <a:off x="1137034" y="609600"/>
            <a:ext cx="4784700" cy="1330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b="1">
                <a:solidFill>
                  <a:schemeClr val="dk1"/>
                </a:solidFill>
                <a:latin typeface="Arial"/>
                <a:ea typeface="Arial"/>
                <a:cs typeface="Arial"/>
                <a:sym typeface="Arial"/>
              </a:rPr>
              <a:t>Challenges Faced Today</a:t>
            </a:r>
            <a:endParaRPr/>
          </a:p>
        </p:txBody>
      </p:sp>
      <p:sp>
        <p:nvSpPr>
          <p:cNvPr id="356" name="Google Shape;356;p30"/>
          <p:cNvSpPr txBox="1">
            <a:spLocks noGrp="1"/>
          </p:cNvSpPr>
          <p:nvPr>
            <p:ph type="body" idx="1"/>
          </p:nvPr>
        </p:nvSpPr>
        <p:spPr>
          <a:xfrm>
            <a:off x="1137034" y="2194102"/>
            <a:ext cx="4437900" cy="39087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Arial"/>
              <a:buChar char="•"/>
            </a:pPr>
            <a:r>
              <a:rPr lang="en-US" sz="2000" dirty="0">
                <a:solidFill>
                  <a:schemeClr val="dk1"/>
                </a:solidFill>
                <a:latin typeface="Calibri"/>
                <a:ea typeface="Calibri"/>
                <a:cs typeface="Calibri"/>
                <a:sym typeface="Calibri"/>
              </a:rPr>
              <a:t>Students face delays in accessing their lab section attendances promptly.</a:t>
            </a:r>
            <a:endParaRPr dirty="0"/>
          </a:p>
          <a:p>
            <a:pPr marL="228600" lvl="0" indent="-228600" algn="l" rtl="0">
              <a:lnSpc>
                <a:spcPct val="90000"/>
              </a:lnSpc>
              <a:spcBef>
                <a:spcPts val="1000"/>
              </a:spcBef>
              <a:spcAft>
                <a:spcPts val="0"/>
              </a:spcAft>
              <a:buClr>
                <a:schemeClr val="dk1"/>
              </a:buClr>
              <a:buSzPts val="2800"/>
              <a:buFont typeface="Arial"/>
              <a:buChar char="•"/>
            </a:pPr>
            <a:r>
              <a:rPr lang="en-US" sz="2000" dirty="0">
                <a:solidFill>
                  <a:schemeClr val="dk1"/>
                </a:solidFill>
                <a:latin typeface="Calibri"/>
                <a:ea typeface="Calibri"/>
                <a:cs typeface="Calibri"/>
                <a:sym typeface="Calibri"/>
              </a:rPr>
              <a:t>Immediate visibility of viva marks is unavailable for students.</a:t>
            </a:r>
            <a:endParaRPr dirty="0"/>
          </a:p>
          <a:p>
            <a:pPr marL="228600" lvl="0" indent="-228600" algn="l" rtl="0">
              <a:lnSpc>
                <a:spcPct val="90000"/>
              </a:lnSpc>
              <a:spcBef>
                <a:spcPts val="1000"/>
              </a:spcBef>
              <a:spcAft>
                <a:spcPts val="0"/>
              </a:spcAft>
              <a:buClr>
                <a:schemeClr val="dk1"/>
              </a:buClr>
              <a:buSzPts val="2800"/>
              <a:buFont typeface="Arial"/>
              <a:buChar char="•"/>
            </a:pPr>
            <a:r>
              <a:rPr lang="en-US" sz="2000" dirty="0">
                <a:solidFill>
                  <a:schemeClr val="dk1"/>
                </a:solidFill>
                <a:latin typeface="Calibri"/>
                <a:ea typeface="Calibri"/>
                <a:cs typeface="Calibri"/>
                <a:sym typeface="Calibri"/>
              </a:rPr>
              <a:t>Lack of clear guidance on where and what to learn.</a:t>
            </a:r>
            <a:endParaRPr dirty="0"/>
          </a:p>
          <a:p>
            <a:pPr marL="228600" lvl="0" indent="-228600" algn="l" rtl="0">
              <a:lnSpc>
                <a:spcPct val="90000"/>
              </a:lnSpc>
              <a:spcBef>
                <a:spcPts val="1000"/>
              </a:spcBef>
              <a:spcAft>
                <a:spcPts val="0"/>
              </a:spcAft>
              <a:buClr>
                <a:schemeClr val="dk1"/>
              </a:buClr>
              <a:buSzPts val="2800"/>
              <a:buFont typeface="Arial"/>
              <a:buChar char="•"/>
            </a:pPr>
            <a:r>
              <a:rPr lang="en-US" sz="2000" dirty="0">
                <a:solidFill>
                  <a:schemeClr val="dk1"/>
                </a:solidFill>
                <a:latin typeface="Calibri"/>
                <a:ea typeface="Calibri"/>
                <a:cs typeface="Calibri"/>
                <a:sym typeface="Calibri"/>
              </a:rPr>
              <a:t>Ineffective Communication Channels.</a:t>
            </a:r>
            <a:endParaRPr dirty="0"/>
          </a:p>
          <a:p>
            <a:pPr marL="228600" lvl="0" indent="-228600" algn="l" rtl="0">
              <a:lnSpc>
                <a:spcPct val="90000"/>
              </a:lnSpc>
              <a:spcBef>
                <a:spcPts val="1000"/>
              </a:spcBef>
              <a:spcAft>
                <a:spcPts val="0"/>
              </a:spcAft>
              <a:buClr>
                <a:schemeClr val="dk1"/>
              </a:buClr>
              <a:buSzPts val="2800"/>
              <a:buFont typeface="Arial"/>
              <a:buChar char="•"/>
            </a:pPr>
            <a:r>
              <a:rPr lang="en-US" sz="2000" dirty="0">
                <a:solidFill>
                  <a:schemeClr val="dk1"/>
                </a:solidFill>
                <a:latin typeface="Calibri"/>
                <a:ea typeface="Calibri"/>
                <a:cs typeface="Calibri"/>
                <a:sym typeface="Calibri"/>
              </a:rPr>
              <a:t>Scheduling Conflicts.</a:t>
            </a:r>
            <a:endParaRPr dirty="0"/>
          </a:p>
          <a:p>
            <a:pPr marL="228600" lvl="0" indent="-50800" algn="l" rtl="0">
              <a:lnSpc>
                <a:spcPct val="90000"/>
              </a:lnSpc>
              <a:spcBef>
                <a:spcPts val="1000"/>
              </a:spcBef>
              <a:spcAft>
                <a:spcPts val="0"/>
              </a:spcAft>
              <a:buClr>
                <a:schemeClr val="dk1"/>
              </a:buClr>
              <a:buSzPts val="2800"/>
              <a:buFont typeface="Arial"/>
              <a:buNone/>
            </a:pPr>
            <a:endParaRPr sz="2000" dirty="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2800"/>
              <a:buFont typeface="Arial"/>
              <a:buNone/>
            </a:pPr>
            <a:endParaRPr sz="2000" dirty="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2800"/>
              <a:buFont typeface="Arial"/>
              <a:buNone/>
            </a:pPr>
            <a:endParaRPr sz="2000" dirty="0">
              <a:solidFill>
                <a:schemeClr val="dk1"/>
              </a:solidFill>
              <a:latin typeface="Calibri"/>
              <a:ea typeface="Calibri"/>
              <a:cs typeface="Calibri"/>
              <a:sym typeface="Calibri"/>
            </a:endParaRPr>
          </a:p>
        </p:txBody>
      </p:sp>
      <p:pic>
        <p:nvPicPr>
          <p:cNvPr id="357" name="Google Shape;357;p30" descr="Clock"/>
          <p:cNvPicPr preferRelativeResize="0"/>
          <p:nvPr/>
        </p:nvPicPr>
        <p:blipFill rotWithShape="1">
          <a:blip r:embed="rId3">
            <a:alphaModFix/>
          </a:blip>
          <a:srcRect/>
          <a:stretch/>
        </p:blipFill>
        <p:spPr>
          <a:xfrm>
            <a:off x="6880610" y="1071282"/>
            <a:ext cx="4737650" cy="473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39"/>
          <p:cNvSpPr/>
          <p:nvPr/>
        </p:nvSpPr>
        <p:spPr>
          <a:xfrm>
            <a:off x="-1" y="0"/>
            <a:ext cx="4818889" cy="6858000"/>
          </a:xfrm>
          <a:custGeom>
            <a:avLst/>
            <a:gdLst/>
            <a:ahLst/>
            <a:cxnLst/>
            <a:rect l="l" t="t" r="r" b="b"/>
            <a:pathLst>
              <a:path w="4818889" h="6858000" extrusionOk="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w="9525" cap="flat" cmpd="sng">
            <a:solidFill>
              <a:srgbClr val="EFEFEF"/>
            </a:solidFill>
            <a:prstDash val="solid"/>
            <a:miter lim="800000"/>
            <a:headEnd type="none" w="sm" len="sm"/>
            <a:tailEnd type="none" w="sm" len="sm"/>
          </a:ln>
          <a:effectLst>
            <a:outerShdw blurRad="88900" dist="38100" algn="l" rotWithShape="0">
              <a:srgbClr val="D8D8D8">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 name="Google Shape;418;p39"/>
          <p:cNvSpPr/>
          <p:nvPr/>
        </p:nvSpPr>
        <p:spPr>
          <a:xfrm>
            <a:off x="1" y="0"/>
            <a:ext cx="4811477" cy="6858000"/>
          </a:xfrm>
          <a:custGeom>
            <a:avLst/>
            <a:gdLst/>
            <a:ahLst/>
            <a:cxnLst/>
            <a:rect l="l" t="t" r="r" b="b"/>
            <a:pathLst>
              <a:path w="4811477" h="6858000" extrusionOk="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9" name="Google Shape;419;p39"/>
          <p:cNvSpPr txBox="1">
            <a:spLocks noGrp="1"/>
          </p:cNvSpPr>
          <p:nvPr>
            <p:ph type="title"/>
          </p:nvPr>
        </p:nvSpPr>
        <p:spPr>
          <a:xfrm>
            <a:off x="621792" y="1161288"/>
            <a:ext cx="3602700" cy="452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a:solidFill>
                  <a:schemeClr val="dk1"/>
                </a:solidFill>
                <a:latin typeface="Arial"/>
                <a:ea typeface="Arial"/>
                <a:cs typeface="Arial"/>
                <a:sym typeface="Arial"/>
              </a:rPr>
              <a:t>Abstract</a:t>
            </a:r>
            <a:endParaRPr sz="4000" b="1">
              <a:solidFill>
                <a:schemeClr val="dk1"/>
              </a:solidFill>
              <a:latin typeface="Arial"/>
              <a:ea typeface="Arial"/>
              <a:cs typeface="Arial"/>
              <a:sym typeface="Arial"/>
            </a:endParaRPr>
          </a:p>
        </p:txBody>
      </p:sp>
      <p:sp>
        <p:nvSpPr>
          <p:cNvPr id="420" name="Google Shape;420;p39"/>
          <p:cNvSpPr/>
          <p:nvPr/>
        </p:nvSpPr>
        <p:spPr>
          <a:xfrm>
            <a:off x="0" y="3081528"/>
            <a:ext cx="1281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21" name="Google Shape;421;p39"/>
          <p:cNvGrpSpPr/>
          <p:nvPr/>
        </p:nvGrpSpPr>
        <p:grpSpPr>
          <a:xfrm>
            <a:off x="5470631" y="1347742"/>
            <a:ext cx="6030001" cy="4171659"/>
            <a:chOff x="167111" y="671086"/>
            <a:chExt cx="6030001" cy="4171659"/>
          </a:xfrm>
        </p:grpSpPr>
        <p:sp>
          <p:nvSpPr>
            <p:cNvPr id="422" name="Google Shape;422;p39"/>
            <p:cNvSpPr/>
            <p:nvPr/>
          </p:nvSpPr>
          <p:spPr>
            <a:xfrm>
              <a:off x="662111" y="671086"/>
              <a:ext cx="810000" cy="810000"/>
            </a:xfrm>
            <a:prstGeom prst="rect">
              <a:avLst/>
            </a:prstGeom>
            <a:blipFill rotWithShape="1">
              <a:blip r:embed="rId3">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167111" y="1811916"/>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txBox="1"/>
            <p:nvPr/>
          </p:nvSpPr>
          <p:spPr>
            <a:xfrm>
              <a:off x="167111" y="1811916"/>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Attendance Tracking for Real-time Insights</a:t>
              </a:r>
              <a:endParaRPr/>
            </a:p>
          </p:txBody>
        </p:sp>
        <p:sp>
          <p:nvSpPr>
            <p:cNvPr id="425" name="Google Shape;425;p39"/>
            <p:cNvSpPr/>
            <p:nvPr/>
          </p:nvSpPr>
          <p:spPr>
            <a:xfrm>
              <a:off x="2777112" y="671086"/>
              <a:ext cx="810000" cy="810000"/>
            </a:xfrm>
            <a:prstGeom prst="rect">
              <a:avLst/>
            </a:prstGeom>
            <a:blipFill rotWithShape="1">
              <a:blip r:embed="rId4">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2282112" y="1811916"/>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txBox="1"/>
            <p:nvPr/>
          </p:nvSpPr>
          <p:spPr>
            <a:xfrm>
              <a:off x="2282112" y="1811916"/>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Coding Program Enhancement</a:t>
              </a:r>
              <a:endParaRPr/>
            </a:p>
          </p:txBody>
        </p:sp>
        <p:sp>
          <p:nvSpPr>
            <p:cNvPr id="428" name="Google Shape;428;p39"/>
            <p:cNvSpPr/>
            <p:nvPr/>
          </p:nvSpPr>
          <p:spPr>
            <a:xfrm>
              <a:off x="4892112" y="671086"/>
              <a:ext cx="810000" cy="810000"/>
            </a:xfrm>
            <a:prstGeom prst="rect">
              <a:avLst/>
            </a:prstGeom>
            <a:blipFill rotWithShape="1">
              <a:blip r:embed="rId5">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4397112" y="1811916"/>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txBox="1"/>
            <p:nvPr/>
          </p:nvSpPr>
          <p:spPr>
            <a:xfrm>
              <a:off x="4397112" y="1811916"/>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Continuous Improvement through Student Feedback</a:t>
              </a:r>
              <a:endParaRPr/>
            </a:p>
          </p:txBody>
        </p:sp>
        <p:sp>
          <p:nvSpPr>
            <p:cNvPr id="431" name="Google Shape;431;p39"/>
            <p:cNvSpPr/>
            <p:nvPr/>
          </p:nvSpPr>
          <p:spPr>
            <a:xfrm>
              <a:off x="1719612" y="2981915"/>
              <a:ext cx="810000" cy="810000"/>
            </a:xfrm>
            <a:prstGeom prst="rect">
              <a:avLst/>
            </a:prstGeom>
            <a:blipFill rotWithShape="1">
              <a:blip r:embed="rId6">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1224611" y="412274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txBox="1"/>
            <p:nvPr/>
          </p:nvSpPr>
          <p:spPr>
            <a:xfrm>
              <a:off x="1224611" y="412274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 Dashboard for Streamlined Administration</a:t>
              </a:r>
              <a:endParaRPr/>
            </a:p>
          </p:txBody>
        </p:sp>
        <p:sp>
          <p:nvSpPr>
            <p:cNvPr id="434" name="Google Shape;434;p39"/>
            <p:cNvSpPr/>
            <p:nvPr/>
          </p:nvSpPr>
          <p:spPr>
            <a:xfrm>
              <a:off x="3834612" y="2981916"/>
              <a:ext cx="810000" cy="810000"/>
            </a:xfrm>
            <a:prstGeom prst="rect">
              <a:avLst/>
            </a:prstGeom>
            <a:blipFill rotWithShape="1">
              <a:blip r:embed="rId7">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3339612" y="412274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txBox="1"/>
            <p:nvPr/>
          </p:nvSpPr>
          <p:spPr>
            <a:xfrm>
              <a:off x="3339612" y="412274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Enhanced Communication Channel</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 name="Google Shape;442;p40"/>
          <p:cNvSpPr/>
          <p:nvPr/>
        </p:nvSpPr>
        <p:spPr>
          <a:xfrm>
            <a:off x="0" y="4"/>
            <a:ext cx="12192000" cy="2297446"/>
          </a:xfrm>
          <a:custGeom>
            <a:avLst/>
            <a:gdLst/>
            <a:ahLst/>
            <a:cxnLst/>
            <a:rect l="l" t="t" r="r" b="b"/>
            <a:pathLst>
              <a:path w="12192000" h="2079137" extrusionOk="0">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40"/>
          <p:cNvSpPr txBox="1">
            <a:spLocks noGrp="1"/>
          </p:cNvSpPr>
          <p:nvPr>
            <p:ph type="title"/>
          </p:nvPr>
        </p:nvSpPr>
        <p:spPr>
          <a:xfrm>
            <a:off x="1137036" y="548640"/>
            <a:ext cx="9543300" cy="1188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solidFill>
                  <a:srgbClr val="262626"/>
                </a:solidFill>
                <a:latin typeface="Arial"/>
                <a:ea typeface="Arial"/>
                <a:cs typeface="Arial"/>
                <a:sym typeface="Arial"/>
              </a:rPr>
              <a:t>Features</a:t>
            </a:r>
            <a:endParaRPr b="1">
              <a:solidFill>
                <a:srgbClr val="262626"/>
              </a:solidFill>
              <a:latin typeface="Arial"/>
              <a:ea typeface="Arial"/>
              <a:cs typeface="Arial"/>
              <a:sym typeface="Arial"/>
            </a:endParaRPr>
          </a:p>
        </p:txBody>
      </p:sp>
      <p:sp>
        <p:nvSpPr>
          <p:cNvPr id="444" name="Google Shape;444;p40"/>
          <p:cNvSpPr txBox="1">
            <a:spLocks noGrp="1"/>
          </p:cNvSpPr>
          <p:nvPr>
            <p:ph type="body" idx="1"/>
          </p:nvPr>
        </p:nvSpPr>
        <p:spPr>
          <a:xfrm>
            <a:off x="1137036" y="2379406"/>
            <a:ext cx="8742000" cy="3478800"/>
          </a:xfrm>
          <a:prstGeom prst="rect">
            <a:avLst/>
          </a:prstGeom>
          <a:noFill/>
          <a:ln>
            <a:noFill/>
          </a:ln>
        </p:spPr>
        <p:txBody>
          <a:bodyPr spcFirstLastPara="1" wrap="square" lIns="91425" tIns="45700" rIns="91425" bIns="45700" anchor="ctr" anchorCtr="0">
            <a:normAutofit fontScale="85000" lnSpcReduction="20000"/>
          </a:bodyPr>
          <a:lstStyle/>
          <a:p>
            <a:pPr marL="228600" lvl="0" indent="-76200" algn="l" rtl="0">
              <a:lnSpc>
                <a:spcPct val="90000"/>
              </a:lnSpc>
              <a:spcBef>
                <a:spcPts val="0"/>
              </a:spcBef>
              <a:spcAft>
                <a:spcPts val="0"/>
              </a:spcAft>
              <a:buClr>
                <a:schemeClr val="dk1"/>
              </a:buClr>
              <a:buSzPct val="156862"/>
              <a:buNone/>
            </a:pPr>
            <a:endParaRPr sz="1800">
              <a:solidFill>
                <a:srgbClr val="262626"/>
              </a:solidFill>
            </a:endParaRPr>
          </a:p>
          <a:p>
            <a:pPr marL="228600" lvl="0" indent="-228600" algn="l" rtl="0">
              <a:lnSpc>
                <a:spcPct val="120000"/>
              </a:lnSpc>
              <a:spcBef>
                <a:spcPts val="0"/>
              </a:spcBef>
              <a:spcAft>
                <a:spcPts val="0"/>
              </a:spcAft>
              <a:buClr>
                <a:schemeClr val="dk1"/>
              </a:buClr>
              <a:buSzPct val="91081"/>
              <a:buChar char="•"/>
            </a:pPr>
            <a:r>
              <a:rPr lang="en-US" sz="3100">
                <a:solidFill>
                  <a:srgbClr val="262626"/>
                </a:solidFill>
              </a:rPr>
              <a:t>Userfriendly Interface</a:t>
            </a:r>
            <a:endParaRPr/>
          </a:p>
          <a:p>
            <a:pPr marL="228600" lvl="0" indent="-228600" algn="l" rtl="0">
              <a:lnSpc>
                <a:spcPct val="120000"/>
              </a:lnSpc>
              <a:spcBef>
                <a:spcPts val="0"/>
              </a:spcBef>
              <a:spcAft>
                <a:spcPts val="0"/>
              </a:spcAft>
              <a:buClr>
                <a:schemeClr val="dk1"/>
              </a:buClr>
              <a:buSzPct val="91081"/>
              <a:buChar char="•"/>
            </a:pPr>
            <a:r>
              <a:rPr lang="en-US" sz="3100">
                <a:solidFill>
                  <a:srgbClr val="262626"/>
                </a:solidFill>
              </a:rPr>
              <a:t>Attendance Tracking</a:t>
            </a:r>
            <a:endParaRPr/>
          </a:p>
          <a:p>
            <a:pPr marL="228600" lvl="0" indent="-228600" algn="l" rtl="0">
              <a:lnSpc>
                <a:spcPct val="120000"/>
              </a:lnSpc>
              <a:spcBef>
                <a:spcPts val="0"/>
              </a:spcBef>
              <a:spcAft>
                <a:spcPts val="0"/>
              </a:spcAft>
              <a:buClr>
                <a:srgbClr val="262626"/>
              </a:buClr>
              <a:buSzPct val="91081"/>
              <a:buChar char="•"/>
            </a:pPr>
            <a:r>
              <a:rPr lang="en-US" sz="3100">
                <a:solidFill>
                  <a:srgbClr val="262626"/>
                </a:solidFill>
              </a:rPr>
              <a:t>Marking System</a:t>
            </a:r>
            <a:endParaRPr/>
          </a:p>
          <a:p>
            <a:pPr marL="228600" lvl="0" indent="-228600" algn="l" rtl="0">
              <a:lnSpc>
                <a:spcPct val="120000"/>
              </a:lnSpc>
              <a:spcBef>
                <a:spcPts val="0"/>
              </a:spcBef>
              <a:spcAft>
                <a:spcPts val="0"/>
              </a:spcAft>
              <a:buClr>
                <a:srgbClr val="262626"/>
              </a:buClr>
              <a:buSzPct val="91081"/>
              <a:buChar char="•"/>
            </a:pPr>
            <a:r>
              <a:rPr lang="en-US" sz="3100">
                <a:solidFill>
                  <a:srgbClr val="262626"/>
                </a:solidFill>
              </a:rPr>
              <a:t>Student Review system</a:t>
            </a:r>
            <a:endParaRPr/>
          </a:p>
          <a:p>
            <a:pPr marL="228600" lvl="0" indent="-228600" algn="l" rtl="0">
              <a:lnSpc>
                <a:spcPct val="120000"/>
              </a:lnSpc>
              <a:spcBef>
                <a:spcPts val="0"/>
              </a:spcBef>
              <a:spcAft>
                <a:spcPts val="0"/>
              </a:spcAft>
              <a:buClr>
                <a:srgbClr val="262626"/>
              </a:buClr>
              <a:buSzPct val="91081"/>
              <a:buChar char="•"/>
            </a:pPr>
            <a:r>
              <a:rPr lang="en-US" sz="3100">
                <a:solidFill>
                  <a:srgbClr val="262626"/>
                </a:solidFill>
              </a:rPr>
              <a:t>Student Doubt clearance </a:t>
            </a:r>
            <a:endParaRPr/>
          </a:p>
          <a:p>
            <a:pPr marL="228600" lvl="0" indent="-228600" algn="l" rtl="0">
              <a:lnSpc>
                <a:spcPct val="120000"/>
              </a:lnSpc>
              <a:spcBef>
                <a:spcPts val="0"/>
              </a:spcBef>
              <a:spcAft>
                <a:spcPts val="0"/>
              </a:spcAft>
              <a:buClr>
                <a:srgbClr val="262626"/>
              </a:buClr>
              <a:buSzPct val="91081"/>
              <a:buChar char="•"/>
            </a:pPr>
            <a:r>
              <a:rPr lang="en-US" sz="3100">
                <a:solidFill>
                  <a:srgbClr val="262626"/>
                </a:solidFill>
              </a:rPr>
              <a:t>Lab schedules and Portions</a:t>
            </a:r>
            <a:endParaRPr/>
          </a:p>
          <a:p>
            <a:pPr marL="228600" lvl="0" indent="-228600" algn="l" rtl="0">
              <a:lnSpc>
                <a:spcPct val="120000"/>
              </a:lnSpc>
              <a:spcBef>
                <a:spcPts val="0"/>
              </a:spcBef>
              <a:spcAft>
                <a:spcPts val="0"/>
              </a:spcAft>
              <a:buClr>
                <a:srgbClr val="262626"/>
              </a:buClr>
              <a:buSzPct val="91081"/>
              <a:buChar char="•"/>
            </a:pPr>
            <a:r>
              <a:rPr lang="en-US" sz="3100">
                <a:solidFill>
                  <a:srgbClr val="262626"/>
                </a:solidFill>
              </a:rPr>
              <a:t>Activity Tracking</a:t>
            </a:r>
            <a:endParaRPr/>
          </a:p>
          <a:p>
            <a:pPr marL="228600" lvl="0" indent="-228600" algn="l" rtl="0">
              <a:lnSpc>
                <a:spcPct val="120000"/>
              </a:lnSpc>
              <a:spcBef>
                <a:spcPts val="0"/>
              </a:spcBef>
              <a:spcAft>
                <a:spcPts val="0"/>
              </a:spcAft>
              <a:buClr>
                <a:srgbClr val="262626"/>
              </a:buClr>
              <a:buSzPct val="91081"/>
              <a:buChar char="•"/>
            </a:pPr>
            <a:r>
              <a:rPr lang="en-US" sz="3100">
                <a:solidFill>
                  <a:srgbClr val="262626"/>
                </a:solidFill>
              </a:rPr>
              <a:t>Feedback System</a:t>
            </a:r>
            <a:endParaRPr/>
          </a:p>
          <a:p>
            <a:pPr marL="0" lvl="0" indent="97155" algn="l" rtl="0">
              <a:lnSpc>
                <a:spcPct val="90000"/>
              </a:lnSpc>
              <a:spcBef>
                <a:spcPts val="0"/>
              </a:spcBef>
              <a:spcAft>
                <a:spcPts val="0"/>
              </a:spcAft>
              <a:buClr>
                <a:schemeClr val="dk1"/>
              </a:buClr>
              <a:buSzPct val="100000"/>
              <a:buNone/>
            </a:pPr>
            <a:endParaRPr sz="1800">
              <a:solidFill>
                <a:srgbClr val="262626"/>
              </a:solidFill>
            </a:endParaRPr>
          </a:p>
          <a:p>
            <a:pPr marL="0" lvl="0" indent="97155" algn="l" rtl="0">
              <a:lnSpc>
                <a:spcPct val="90000"/>
              </a:lnSpc>
              <a:spcBef>
                <a:spcPts val="0"/>
              </a:spcBef>
              <a:spcAft>
                <a:spcPts val="0"/>
              </a:spcAft>
              <a:buClr>
                <a:schemeClr val="dk1"/>
              </a:buClr>
              <a:buSzPct val="100000"/>
              <a:buNone/>
            </a:pPr>
            <a:endParaRPr sz="1800">
              <a:solidFill>
                <a:srgbClr val="262626"/>
              </a:solidFill>
            </a:endParaRPr>
          </a:p>
          <a:p>
            <a:pPr marL="228600" lvl="0" indent="-76200" algn="l" rtl="0">
              <a:lnSpc>
                <a:spcPct val="90000"/>
              </a:lnSpc>
              <a:spcBef>
                <a:spcPts val="1000"/>
              </a:spcBef>
              <a:spcAft>
                <a:spcPts val="0"/>
              </a:spcAft>
              <a:buClr>
                <a:schemeClr val="dk1"/>
              </a:buClr>
              <a:buSzPct val="156862"/>
              <a:buNone/>
            </a:pPr>
            <a:endParaRPr sz="1800">
              <a:solidFill>
                <a:srgbClr val="262626"/>
              </a:solidFill>
            </a:endParaRPr>
          </a:p>
          <a:p>
            <a:pPr marL="228600" lvl="0" indent="0" algn="l" rtl="0">
              <a:lnSpc>
                <a:spcPct val="90000"/>
              </a:lnSpc>
              <a:spcBef>
                <a:spcPts val="1000"/>
              </a:spcBef>
              <a:spcAft>
                <a:spcPts val="0"/>
              </a:spcAft>
              <a:buClr>
                <a:schemeClr val="dk1"/>
              </a:buClr>
              <a:buSzPct val="235293"/>
              <a:buNone/>
            </a:pPr>
            <a:endParaRPr sz="1800">
              <a:solidFill>
                <a:srgbClr val="262626"/>
              </a:solidFill>
            </a:endParaRPr>
          </a:p>
        </p:txBody>
      </p:sp>
      <p:sp>
        <p:nvSpPr>
          <p:cNvPr id="445" name="Google Shape;445;p40"/>
          <p:cNvSpPr/>
          <p:nvPr/>
        </p:nvSpPr>
        <p:spPr>
          <a:xfrm>
            <a:off x="2224586" y="5970896"/>
            <a:ext cx="9969955" cy="886214"/>
          </a:xfrm>
          <a:custGeom>
            <a:avLst/>
            <a:gdLst/>
            <a:ahLst/>
            <a:cxnLst/>
            <a:rect l="l" t="t" r="r" b="b"/>
            <a:pathLst>
              <a:path w="9517857" h="918356" extrusionOk="0">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31"/>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Google Shape;363;p31"/>
          <p:cNvSpPr/>
          <p:nvPr/>
        </p:nvSpPr>
        <p:spPr>
          <a:xfrm>
            <a:off x="1768100" y="-1"/>
            <a:ext cx="10423900" cy="5917128"/>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dk2">
              <a:alpha val="4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31"/>
          <p:cNvSpPr txBox="1"/>
          <p:nvPr/>
        </p:nvSpPr>
        <p:spPr>
          <a:xfrm>
            <a:off x="4298762" y="-152704"/>
            <a:ext cx="5362500" cy="18924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None/>
            </a:pPr>
            <a:r>
              <a:rPr lang="en-US" sz="4400" b="1" i="0" u="none" strike="noStrike" cap="none">
                <a:solidFill>
                  <a:schemeClr val="dk1"/>
                </a:solidFill>
                <a:highlight>
                  <a:srgbClr val="C0C0C0"/>
                </a:highlight>
                <a:latin typeface="Arial"/>
                <a:ea typeface="Arial"/>
                <a:cs typeface="Arial"/>
                <a:sym typeface="Arial"/>
              </a:rPr>
              <a:t>Tools Used</a:t>
            </a:r>
            <a:endParaRPr/>
          </a:p>
        </p:txBody>
      </p:sp>
      <p:pic>
        <p:nvPicPr>
          <p:cNvPr id="365" name="Google Shape;365;p31" descr="A blue and white logo&#10;&#10;Description automatically generated"/>
          <p:cNvPicPr preferRelativeResize="0"/>
          <p:nvPr/>
        </p:nvPicPr>
        <p:blipFill rotWithShape="1">
          <a:blip r:embed="rId3">
            <a:alphaModFix/>
          </a:blip>
          <a:srcRect/>
          <a:stretch/>
        </p:blipFill>
        <p:spPr>
          <a:xfrm>
            <a:off x="4163244" y="2028825"/>
            <a:ext cx="2932793" cy="1650746"/>
          </a:xfrm>
          <a:prstGeom prst="rect">
            <a:avLst/>
          </a:prstGeom>
          <a:noFill/>
          <a:ln>
            <a:noFill/>
          </a:ln>
        </p:spPr>
      </p:pic>
      <p:pic>
        <p:nvPicPr>
          <p:cNvPr id="366" name="Google Shape;366;p31" descr="A green rectangular sign with white text&#10;&#10;Description automatically generated"/>
          <p:cNvPicPr preferRelativeResize="0"/>
          <p:nvPr/>
        </p:nvPicPr>
        <p:blipFill rotWithShape="1">
          <a:blip r:embed="rId4">
            <a:alphaModFix/>
          </a:blip>
          <a:srcRect/>
          <a:stretch/>
        </p:blipFill>
        <p:spPr>
          <a:xfrm>
            <a:off x="4163244" y="4258028"/>
            <a:ext cx="3070297" cy="1918936"/>
          </a:xfrm>
          <a:prstGeom prst="rect">
            <a:avLst/>
          </a:prstGeom>
          <a:noFill/>
          <a:ln>
            <a:noFill/>
          </a:ln>
        </p:spPr>
      </p:pic>
      <p:sp>
        <p:nvSpPr>
          <p:cNvPr id="367" name="Google Shape;367;p31"/>
          <p:cNvSpPr txBox="1"/>
          <p:nvPr/>
        </p:nvSpPr>
        <p:spPr>
          <a:xfrm>
            <a:off x="1485891" y="2568035"/>
            <a:ext cx="2174700" cy="64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600"/>
              </a:spcAft>
              <a:buNone/>
            </a:pPr>
            <a:r>
              <a:rPr lang="en-US" sz="3104" b="1">
                <a:solidFill>
                  <a:srgbClr val="000000"/>
                </a:solidFill>
                <a:latin typeface="Calibri"/>
                <a:ea typeface="Calibri"/>
                <a:cs typeface="Calibri"/>
                <a:sym typeface="Calibri"/>
              </a:rPr>
              <a:t>FRONT END</a:t>
            </a:r>
            <a:endParaRPr sz="3200" b="1" i="0" u="none" strike="noStrike" cap="none">
              <a:solidFill>
                <a:srgbClr val="000000"/>
              </a:solidFill>
              <a:latin typeface="Calibri"/>
              <a:ea typeface="Calibri"/>
              <a:cs typeface="Calibri"/>
              <a:sym typeface="Calibri"/>
            </a:endParaRPr>
          </a:p>
        </p:txBody>
      </p:sp>
      <p:sp>
        <p:nvSpPr>
          <p:cNvPr id="368" name="Google Shape;368;p31"/>
          <p:cNvSpPr txBox="1"/>
          <p:nvPr/>
        </p:nvSpPr>
        <p:spPr>
          <a:xfrm>
            <a:off x="1476268" y="4659367"/>
            <a:ext cx="2174700" cy="64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600"/>
              </a:spcAft>
              <a:buNone/>
            </a:pPr>
            <a:r>
              <a:rPr lang="en-US" sz="3104" b="1">
                <a:solidFill>
                  <a:srgbClr val="000000"/>
                </a:solidFill>
                <a:latin typeface="Calibri"/>
                <a:ea typeface="Calibri"/>
                <a:cs typeface="Calibri"/>
                <a:sym typeface="Calibri"/>
              </a:rPr>
              <a:t>BACK END</a:t>
            </a:r>
            <a:endParaRPr sz="3200" b="1" i="0" u="none" strike="noStrike" cap="none">
              <a:solidFill>
                <a:srgbClr val="000000"/>
              </a:solidFill>
              <a:latin typeface="Calibri"/>
              <a:ea typeface="Calibri"/>
              <a:cs typeface="Calibri"/>
              <a:sym typeface="Calibri"/>
            </a:endParaRPr>
          </a:p>
        </p:txBody>
      </p:sp>
      <p:pic>
        <p:nvPicPr>
          <p:cNvPr id="369" name="Google Shape;369;p31" descr="A blue square with a feather and a blue square with a blue square with a blue square with a blue square with a blue square with a blue square with a blue square with a blue square with&#10;&#10;Description automatically generated"/>
          <p:cNvPicPr preferRelativeResize="0"/>
          <p:nvPr/>
        </p:nvPicPr>
        <p:blipFill rotWithShape="1">
          <a:blip r:embed="rId5">
            <a:alphaModFix/>
          </a:blip>
          <a:srcRect/>
          <a:stretch/>
        </p:blipFill>
        <p:spPr>
          <a:xfrm>
            <a:off x="7745741" y="4258028"/>
            <a:ext cx="3009896" cy="166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9"/>
        <p:cNvGrpSpPr/>
        <p:nvPr/>
      </p:nvGrpSpPr>
      <p:grpSpPr>
        <a:xfrm>
          <a:off x="0" y="0"/>
          <a:ext cx="0" cy="0"/>
          <a:chOff x="0" y="0"/>
          <a:chExt cx="0" cy="0"/>
        </a:xfrm>
      </p:grpSpPr>
      <p:sp>
        <p:nvSpPr>
          <p:cNvPr id="450" name="Google Shape;450;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41"/>
          <p:cNvSpPr/>
          <p:nvPr/>
        </p:nvSpPr>
        <p:spPr>
          <a:xfrm>
            <a:off x="0" y="4"/>
            <a:ext cx="12192000" cy="2297446"/>
          </a:xfrm>
          <a:custGeom>
            <a:avLst/>
            <a:gdLst/>
            <a:ahLst/>
            <a:cxnLst/>
            <a:rect l="l" t="t" r="r" b="b"/>
            <a:pathLst>
              <a:path w="12192000" h="2079137" extrusionOk="0">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p41"/>
          <p:cNvSpPr txBox="1">
            <a:spLocks noGrp="1"/>
          </p:cNvSpPr>
          <p:nvPr>
            <p:ph type="title"/>
          </p:nvPr>
        </p:nvSpPr>
        <p:spPr>
          <a:xfrm>
            <a:off x="1137036" y="548640"/>
            <a:ext cx="9543300" cy="1188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latin typeface="Arial"/>
                <a:ea typeface="Arial"/>
                <a:cs typeface="Arial"/>
                <a:sym typeface="Arial"/>
              </a:rPr>
              <a:t>Expecting Output</a:t>
            </a:r>
            <a:endParaRPr b="1">
              <a:solidFill>
                <a:srgbClr val="262626"/>
              </a:solidFill>
              <a:latin typeface="Arial"/>
              <a:ea typeface="Arial"/>
              <a:cs typeface="Arial"/>
              <a:sym typeface="Arial"/>
            </a:endParaRPr>
          </a:p>
        </p:txBody>
      </p:sp>
      <p:sp>
        <p:nvSpPr>
          <p:cNvPr id="453" name="Google Shape;453;p41"/>
          <p:cNvSpPr txBox="1">
            <a:spLocks noGrp="1"/>
          </p:cNvSpPr>
          <p:nvPr>
            <p:ph type="body" idx="1"/>
          </p:nvPr>
        </p:nvSpPr>
        <p:spPr>
          <a:xfrm>
            <a:off x="983227" y="1897626"/>
            <a:ext cx="9950100" cy="44118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This website aims students and </a:t>
            </a:r>
            <a:r>
              <a:rPr lang="en-US" sz="2400" dirty="0" err="1"/>
              <a:t>faculities,students</a:t>
            </a:r>
            <a:r>
              <a:rPr lang="en-US" sz="2400" dirty="0"/>
              <a:t> can view their </a:t>
            </a:r>
            <a:r>
              <a:rPr lang="en-US" sz="2400" dirty="0" err="1"/>
              <a:t>attendance,viva</a:t>
            </a:r>
            <a:r>
              <a:rPr lang="en-US" sz="2400" dirty="0"/>
              <a:t> </a:t>
            </a:r>
            <a:r>
              <a:rPr lang="en-US" sz="2400" dirty="0" err="1"/>
              <a:t>marks,lab</a:t>
            </a:r>
            <a:r>
              <a:rPr lang="en-US" sz="2400" dirty="0"/>
              <a:t> details </a:t>
            </a:r>
            <a:r>
              <a:rPr lang="en-US" sz="2400" dirty="0" err="1"/>
              <a:t>schedules,portions</a:t>
            </a:r>
            <a:r>
              <a:rPr lang="en-US" sz="2400" dirty="0"/>
              <a:t>.</a:t>
            </a:r>
            <a:endParaRPr dirty="0"/>
          </a:p>
          <a:p>
            <a:pPr marL="228600" lvl="0" indent="-228600" algn="l" rtl="0">
              <a:lnSpc>
                <a:spcPct val="90000"/>
              </a:lnSpc>
              <a:spcBef>
                <a:spcPts val="1000"/>
              </a:spcBef>
              <a:spcAft>
                <a:spcPts val="0"/>
              </a:spcAft>
              <a:buClr>
                <a:schemeClr val="dk1"/>
              </a:buClr>
              <a:buSzPts val="2400"/>
              <a:buChar char="•"/>
            </a:pPr>
            <a:r>
              <a:rPr lang="en-US" sz="2400" dirty="0"/>
              <a:t>It helps them to improve their lab performance and reduce their stress.</a:t>
            </a:r>
            <a:endParaRPr dirty="0"/>
          </a:p>
          <a:p>
            <a:pPr marL="228600" lvl="0" indent="-228600" algn="l" rtl="0">
              <a:lnSpc>
                <a:spcPct val="90000"/>
              </a:lnSpc>
              <a:spcBef>
                <a:spcPts val="1000"/>
              </a:spcBef>
              <a:spcAft>
                <a:spcPts val="0"/>
              </a:spcAft>
              <a:buClr>
                <a:schemeClr val="dk1"/>
              </a:buClr>
              <a:buSzPts val="2400"/>
              <a:buChar char="•"/>
            </a:pPr>
            <a:r>
              <a:rPr lang="en-US" sz="2400" dirty="0" err="1"/>
              <a:t>Faculities</a:t>
            </a:r>
            <a:r>
              <a:rPr lang="en-US" sz="2400" dirty="0"/>
              <a:t> can easily manage the </a:t>
            </a:r>
            <a:r>
              <a:rPr lang="en-US" sz="2400" dirty="0" err="1"/>
              <a:t>students,their</a:t>
            </a:r>
            <a:r>
              <a:rPr lang="en-US" sz="2400" dirty="0"/>
              <a:t> </a:t>
            </a:r>
            <a:r>
              <a:rPr lang="en-US" sz="2400" dirty="0" err="1"/>
              <a:t>interaction,communication</a:t>
            </a:r>
            <a:r>
              <a:rPr lang="en-US" sz="2400" dirty="0"/>
              <a:t> become more effective through a good communication </a:t>
            </a:r>
            <a:r>
              <a:rPr lang="en-US" sz="2400" dirty="0" err="1"/>
              <a:t>channel,sent</a:t>
            </a:r>
            <a:r>
              <a:rPr lang="en-US" sz="2400" dirty="0"/>
              <a:t> targeted messages regarding lab </a:t>
            </a:r>
            <a:r>
              <a:rPr lang="en-US" sz="2400" dirty="0" err="1"/>
              <a:t>sessions,assignment</a:t>
            </a:r>
            <a:r>
              <a:rPr lang="en-US" sz="2400" dirty="0"/>
              <a:t> updates or any other relevant information.</a:t>
            </a:r>
            <a:endParaRPr dirty="0"/>
          </a:p>
          <a:p>
            <a:pPr marL="228600" lvl="0" indent="-228600" algn="l" rtl="0">
              <a:lnSpc>
                <a:spcPct val="90000"/>
              </a:lnSpc>
              <a:spcBef>
                <a:spcPts val="1000"/>
              </a:spcBef>
              <a:spcAft>
                <a:spcPts val="0"/>
              </a:spcAft>
              <a:buClr>
                <a:schemeClr val="dk1"/>
              </a:buClr>
              <a:buSzPts val="2400"/>
              <a:buChar char="•"/>
            </a:pPr>
            <a:r>
              <a:rPr lang="en-US" sz="2400" dirty="0"/>
              <a:t>It helps them to know and guide students more efficiently.</a:t>
            </a:r>
            <a:endParaRPr dirty="0"/>
          </a:p>
          <a:p>
            <a:pPr marL="228600" lvl="0" indent="-228600" algn="l" rtl="0">
              <a:lnSpc>
                <a:spcPct val="90000"/>
              </a:lnSpc>
              <a:spcBef>
                <a:spcPts val="1000"/>
              </a:spcBef>
              <a:spcAft>
                <a:spcPts val="0"/>
              </a:spcAft>
              <a:buClr>
                <a:schemeClr val="dk1"/>
              </a:buClr>
              <a:buSzPts val="2400"/>
              <a:buChar char="•"/>
            </a:pPr>
            <a:r>
              <a:rPr lang="en-US" sz="2400" dirty="0"/>
              <a:t>The </a:t>
            </a:r>
            <a:r>
              <a:rPr lang="en-US" sz="2400" dirty="0" err="1"/>
              <a:t>Webapplication</a:t>
            </a:r>
            <a:r>
              <a:rPr lang="en-US" sz="2400" dirty="0"/>
              <a:t> Shows Students </a:t>
            </a:r>
            <a:r>
              <a:rPr lang="en-US" sz="2400" dirty="0" err="1"/>
              <a:t>List,Viva</a:t>
            </a:r>
            <a:r>
              <a:rPr lang="en-US" sz="2400" dirty="0"/>
              <a:t> </a:t>
            </a:r>
            <a:r>
              <a:rPr lang="en-US" sz="2400" dirty="0" err="1"/>
              <a:t>Marks,Attendance,lab</a:t>
            </a:r>
            <a:r>
              <a:rPr lang="en-US" sz="2400" dirty="0"/>
              <a:t> Allotment and </a:t>
            </a:r>
            <a:r>
              <a:rPr lang="en-US" sz="2400" dirty="0" err="1"/>
              <a:t>Schedules,Faculity</a:t>
            </a:r>
            <a:r>
              <a:rPr lang="en-US" sz="2400" dirty="0"/>
              <a:t> </a:t>
            </a:r>
            <a:r>
              <a:rPr lang="en-US" sz="2400" dirty="0" err="1"/>
              <a:t>Details,Reviews,lab</a:t>
            </a:r>
            <a:r>
              <a:rPr lang="en-US" sz="2400" dirty="0"/>
              <a:t> Syllabus, instructions from </a:t>
            </a:r>
            <a:r>
              <a:rPr lang="en-US" sz="2400" dirty="0" err="1"/>
              <a:t>faculities</a:t>
            </a:r>
            <a:r>
              <a:rPr lang="en-US" sz="2400" dirty="0"/>
              <a:t> and many more like this.</a:t>
            </a:r>
            <a:endParaRPr dirty="0"/>
          </a:p>
        </p:txBody>
      </p:sp>
      <p:sp>
        <p:nvSpPr>
          <p:cNvPr id="454" name="Google Shape;454;p41"/>
          <p:cNvSpPr/>
          <p:nvPr/>
        </p:nvSpPr>
        <p:spPr>
          <a:xfrm>
            <a:off x="2224586" y="5970896"/>
            <a:ext cx="9969955" cy="886214"/>
          </a:xfrm>
          <a:custGeom>
            <a:avLst/>
            <a:gdLst/>
            <a:ahLst/>
            <a:cxnLst/>
            <a:rect l="l" t="t" r="r" b="b"/>
            <a:pathLst>
              <a:path w="9517857" h="918356" extrusionOk="0">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Widescreen</PresentationFormat>
  <Paragraphs>77</Paragraphs>
  <Slides>28</Slides>
  <Notes>27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Gill Sans</vt:lpstr>
      <vt:lpstr>Times New Roman</vt:lpstr>
      <vt:lpstr>Office Theme</vt:lpstr>
      <vt:lpstr>1_Office Theme</vt:lpstr>
      <vt:lpstr>Lab Management System</vt:lpstr>
      <vt:lpstr>PowerPoint Presentation</vt:lpstr>
      <vt:lpstr>Introduction</vt:lpstr>
      <vt:lpstr>Literature Survey</vt:lpstr>
      <vt:lpstr>Challenges Faced Today</vt:lpstr>
      <vt:lpstr>Abstract</vt:lpstr>
      <vt:lpstr>Features</vt:lpstr>
      <vt:lpstr>PowerPoint Presentation</vt:lpstr>
      <vt:lpstr>Expecting Output</vt:lpstr>
      <vt:lpstr>Block Diagram</vt:lpstr>
      <vt:lpstr>Database</vt:lpstr>
      <vt:lpstr>Login Page-Student Login</vt:lpstr>
      <vt:lpstr>Login Page-Faculity Login</vt:lpstr>
      <vt:lpstr>Student DashBoard-Home</vt:lpstr>
      <vt:lpstr>Student DashBoard-Home</vt:lpstr>
      <vt:lpstr>Student Dashboard -Marks</vt:lpstr>
      <vt:lpstr>Student Dashboard -Marks</vt:lpstr>
      <vt:lpstr>Student Dashboard -Doubts</vt:lpstr>
      <vt:lpstr>Student DashBoard-Change Password</vt:lpstr>
      <vt:lpstr>Faculity DashBoard-Home</vt:lpstr>
      <vt:lpstr>Faculity DashBoard-Course Diary</vt:lpstr>
      <vt:lpstr>Faculity DashBoard-Attendance Taking</vt:lpstr>
      <vt:lpstr>Faculity DashBoard- Home After Attendance Taking</vt:lpstr>
      <vt:lpstr>Faculity DashBoard-Doubts</vt:lpstr>
      <vt:lpstr>Faculity DashBoard-Change Password</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Management System</dc:title>
  <dc:creator>Arun George</dc:creator>
  <cp:lastModifiedBy>Arun George</cp:lastModifiedBy>
  <cp:revision>1</cp:revision>
  <dcterms:modified xsi:type="dcterms:W3CDTF">2024-05-08T04:36:48Z</dcterms:modified>
</cp:coreProperties>
</file>